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3" r:id="rId3"/>
    <p:sldId id="284" r:id="rId4"/>
    <p:sldId id="257" r:id="rId5"/>
    <p:sldId id="259" r:id="rId6"/>
    <p:sldId id="290" r:id="rId7"/>
    <p:sldId id="291" r:id="rId8"/>
    <p:sldId id="260" r:id="rId9"/>
    <p:sldId id="281" r:id="rId10"/>
    <p:sldId id="263" r:id="rId11"/>
    <p:sldId id="278" r:id="rId12"/>
    <p:sldId id="264" r:id="rId13"/>
    <p:sldId id="265" r:id="rId14"/>
    <p:sldId id="279" r:id="rId15"/>
    <p:sldId id="282" r:id="rId16"/>
    <p:sldId id="267" r:id="rId17"/>
    <p:sldId id="268" r:id="rId18"/>
    <p:sldId id="289" r:id="rId19"/>
    <p:sldId id="285" r:id="rId20"/>
    <p:sldId id="270" r:id="rId21"/>
    <p:sldId id="288" r:id="rId22"/>
    <p:sldId id="269" r:id="rId23"/>
    <p:sldId id="277" r:id="rId24"/>
    <p:sldId id="271" r:id="rId25"/>
    <p:sldId id="272" r:id="rId26"/>
    <p:sldId id="273" r:id="rId27"/>
    <p:sldId id="274" r:id="rId28"/>
    <p:sldId id="275" r:id="rId29"/>
    <p:sldId id="286" r:id="rId30"/>
    <p:sldId id="27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737" autoAdjust="0"/>
  </p:normalViewPr>
  <p:slideViewPr>
    <p:cSldViewPr snapToGrid="0">
      <p:cViewPr varScale="1">
        <p:scale>
          <a:sx n="78" d="100"/>
          <a:sy n="78" d="100"/>
        </p:scale>
        <p:origin x="8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BCC720-9EF4-4ED9-8ADC-327F443B880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7FDCDA-ED78-4E87-ACC2-D3B29EB1D8A7}">
      <dgm:prSet phldrT="[Text]" custT="1"/>
      <dgm:spPr/>
      <dgm:t>
        <a:bodyPr/>
        <a:lstStyle/>
        <a:p>
          <a:r>
            <a:rPr lang="en-US" sz="2400" dirty="0"/>
            <a:t>Using External Sources</a:t>
          </a:r>
        </a:p>
      </dgm:t>
    </dgm:pt>
    <dgm:pt modelId="{B257EF6B-1DD6-4BAF-9F35-71FF67B560F2}" type="sibTrans" cxnId="{AB5E30D3-DE69-43C0-9B8B-8C1D9764FC7D}">
      <dgm:prSet/>
      <dgm:spPr/>
      <dgm:t>
        <a:bodyPr/>
        <a:lstStyle/>
        <a:p>
          <a:endParaRPr lang="en-US"/>
        </a:p>
      </dgm:t>
    </dgm:pt>
    <dgm:pt modelId="{F3245BCC-1186-40C9-8C07-8B4465D4E211}" type="parTrans" cxnId="{AB5E30D3-DE69-43C0-9B8B-8C1D9764FC7D}">
      <dgm:prSet/>
      <dgm:spPr/>
      <dgm:t>
        <a:bodyPr/>
        <a:lstStyle/>
        <a:p>
          <a:endParaRPr lang="en-US"/>
        </a:p>
      </dgm:t>
    </dgm:pt>
    <dgm:pt modelId="{4A1D20BC-98D7-4E99-BF4B-EDBB9D0E8183}">
      <dgm:prSet phldrT="[Text]" custT="1"/>
      <dgm:spPr/>
      <dgm:t>
        <a:bodyPr/>
        <a:lstStyle/>
        <a:p>
          <a:pPr algn="l"/>
          <a:endParaRPr lang="en-US" sz="1800" dirty="0"/>
        </a:p>
      </dgm:t>
    </dgm:pt>
    <dgm:pt modelId="{C888875D-8C1E-4F6F-8690-47E8BCA3E963}" type="sibTrans" cxnId="{71A26635-A85C-43C7-B439-14F47938D381}">
      <dgm:prSet/>
      <dgm:spPr/>
      <dgm:t>
        <a:bodyPr/>
        <a:lstStyle/>
        <a:p>
          <a:endParaRPr lang="en-US"/>
        </a:p>
      </dgm:t>
    </dgm:pt>
    <dgm:pt modelId="{032EB95F-94C9-434D-B027-5E2D9475DA94}" type="parTrans" cxnId="{71A26635-A85C-43C7-B439-14F47938D381}">
      <dgm:prSet/>
      <dgm:spPr/>
      <dgm:t>
        <a:bodyPr/>
        <a:lstStyle/>
        <a:p>
          <a:endParaRPr lang="en-US"/>
        </a:p>
      </dgm:t>
    </dgm:pt>
    <dgm:pt modelId="{82539500-0277-4063-97AF-341AD9240BB1}">
      <dgm:prSet phldrT="[Text]" custT="1"/>
      <dgm:spPr/>
      <dgm:t>
        <a:bodyPr/>
        <a:lstStyle/>
        <a:p>
          <a:r>
            <a:rPr lang="en-US" sz="2400" dirty="0"/>
            <a:t>Collaboration</a:t>
          </a:r>
        </a:p>
        <a:p>
          <a:r>
            <a:rPr lang="en-US" sz="2400" dirty="0"/>
            <a:t>(online &amp; offline)</a:t>
          </a:r>
        </a:p>
      </dgm:t>
    </dgm:pt>
    <dgm:pt modelId="{5EB4DC50-D79D-4436-94E4-B4B972EFDAB4}" type="sibTrans" cxnId="{31274CD1-EA79-48EF-A190-248F0CE4F0FA}">
      <dgm:prSet/>
      <dgm:spPr/>
      <dgm:t>
        <a:bodyPr/>
        <a:lstStyle/>
        <a:p>
          <a:endParaRPr lang="en-US"/>
        </a:p>
      </dgm:t>
    </dgm:pt>
    <dgm:pt modelId="{6DC225CF-CFF1-4571-A57A-AE46DC813515}" type="parTrans" cxnId="{31274CD1-EA79-48EF-A190-248F0CE4F0FA}">
      <dgm:prSet/>
      <dgm:spPr/>
      <dgm:t>
        <a:bodyPr/>
        <a:lstStyle/>
        <a:p>
          <a:endParaRPr lang="en-US"/>
        </a:p>
      </dgm:t>
    </dgm:pt>
    <dgm:pt modelId="{F4F72BFF-C7AB-41DA-B122-C45D1EB13AE4}">
      <dgm:prSet phldrT="[Text]" custT="1"/>
      <dgm:spPr/>
      <dgm:t>
        <a:bodyPr/>
        <a:lstStyle/>
        <a:p>
          <a:endParaRPr lang="en-US" sz="1800" dirty="0"/>
        </a:p>
      </dgm:t>
    </dgm:pt>
    <dgm:pt modelId="{C5625A1D-08B1-41C0-8A12-B2BC7F1A0166}" type="sibTrans" cxnId="{12B59946-36C7-4B7E-8336-723CC69E85D0}">
      <dgm:prSet/>
      <dgm:spPr/>
      <dgm:t>
        <a:bodyPr/>
        <a:lstStyle/>
        <a:p>
          <a:endParaRPr lang="en-US"/>
        </a:p>
      </dgm:t>
    </dgm:pt>
    <dgm:pt modelId="{16A8B78E-75EB-482B-99FD-3D8F448FD2BB}" type="parTrans" cxnId="{12B59946-36C7-4B7E-8336-723CC69E85D0}">
      <dgm:prSet/>
      <dgm:spPr/>
      <dgm:t>
        <a:bodyPr/>
        <a:lstStyle/>
        <a:p>
          <a:endParaRPr lang="en-US"/>
        </a:p>
      </dgm:t>
    </dgm:pt>
    <dgm:pt modelId="{F665F935-59B3-467C-BC18-099F0AAAC20C}">
      <dgm:prSet phldrT="[Text]" custT="1"/>
      <dgm:spPr/>
      <dgm:t>
        <a:bodyPr/>
        <a:lstStyle/>
        <a:p>
          <a:r>
            <a:rPr lang="en-US" sz="2400" dirty="0"/>
            <a:t>Multiple login devices</a:t>
          </a:r>
        </a:p>
      </dgm:t>
    </dgm:pt>
    <dgm:pt modelId="{4ACE8DAC-BE20-460F-A24D-0A02BE7FCEF0}" type="sibTrans" cxnId="{F5DACAAF-8805-4DE0-9886-ED9EA73E0323}">
      <dgm:prSet/>
      <dgm:spPr/>
      <dgm:t>
        <a:bodyPr/>
        <a:lstStyle/>
        <a:p>
          <a:endParaRPr lang="en-US"/>
        </a:p>
      </dgm:t>
    </dgm:pt>
    <dgm:pt modelId="{155C51A0-E0C2-4EEA-8EA2-EFD43104321F}" type="parTrans" cxnId="{F5DACAAF-8805-4DE0-9886-ED9EA73E0323}">
      <dgm:prSet/>
      <dgm:spPr/>
      <dgm:t>
        <a:bodyPr/>
        <a:lstStyle/>
        <a:p>
          <a:endParaRPr lang="en-US"/>
        </a:p>
      </dgm:t>
    </dgm:pt>
    <dgm:pt modelId="{D646508E-C31E-4375-8A12-D434740923F7}">
      <dgm:prSet phldrT="[Text]" custT="1"/>
      <dgm:spPr/>
      <dgm:t>
        <a:bodyPr/>
        <a:lstStyle/>
        <a:p>
          <a:endParaRPr lang="en-US" sz="1800" dirty="0"/>
        </a:p>
      </dgm:t>
    </dgm:pt>
    <dgm:pt modelId="{57E819C8-3E3F-47B3-8A04-A18B3B185EDA}" type="sibTrans" cxnId="{6E7B6D4C-D38A-4ABF-8ADB-964F57376F27}">
      <dgm:prSet/>
      <dgm:spPr/>
      <dgm:t>
        <a:bodyPr/>
        <a:lstStyle/>
        <a:p>
          <a:endParaRPr lang="en-US"/>
        </a:p>
      </dgm:t>
    </dgm:pt>
    <dgm:pt modelId="{F259E0B6-54DC-4F83-867A-F98B7B8ED69D}" type="parTrans" cxnId="{6E7B6D4C-D38A-4ABF-8ADB-964F57376F27}">
      <dgm:prSet/>
      <dgm:spPr/>
      <dgm:t>
        <a:bodyPr/>
        <a:lstStyle/>
        <a:p>
          <a:endParaRPr lang="en-US"/>
        </a:p>
      </dgm:t>
    </dgm:pt>
    <dgm:pt modelId="{E5075F02-1A4D-4557-9E69-7B601451427E}" type="pres">
      <dgm:prSet presAssocID="{03BCC720-9EF4-4ED9-8ADC-327F443B880E}" presName="Name0" presStyleCnt="0">
        <dgm:presLayoutVars>
          <dgm:dir/>
          <dgm:animLvl val="lvl"/>
          <dgm:resizeHandles val="exact"/>
        </dgm:presLayoutVars>
      </dgm:prSet>
      <dgm:spPr/>
    </dgm:pt>
    <dgm:pt modelId="{C4BC090D-289C-4B29-87F6-E0D505B47DDF}" type="pres">
      <dgm:prSet presAssocID="{577FDCDA-ED78-4E87-ACC2-D3B29EB1D8A7}" presName="composite" presStyleCnt="0"/>
      <dgm:spPr/>
    </dgm:pt>
    <dgm:pt modelId="{76839C20-807A-47E6-ACDB-2445C2627350}" type="pres">
      <dgm:prSet presAssocID="{577FDCDA-ED78-4E87-ACC2-D3B29EB1D8A7}" presName="parTx" presStyleLbl="alignNode1" presStyleIdx="0" presStyleCnt="3" custScaleX="143638">
        <dgm:presLayoutVars>
          <dgm:chMax val="0"/>
          <dgm:chPref val="0"/>
          <dgm:bulletEnabled val="1"/>
        </dgm:presLayoutVars>
      </dgm:prSet>
      <dgm:spPr/>
    </dgm:pt>
    <dgm:pt modelId="{89BFA91E-C1B7-48C6-88A6-54917651115F}" type="pres">
      <dgm:prSet presAssocID="{577FDCDA-ED78-4E87-ACC2-D3B29EB1D8A7}" presName="desTx" presStyleLbl="alignAccFollowNode1" presStyleIdx="0" presStyleCnt="3" custScaleX="143638">
        <dgm:presLayoutVars>
          <dgm:bulletEnabled val="1"/>
        </dgm:presLayoutVars>
      </dgm:prSet>
      <dgm:spPr/>
    </dgm:pt>
    <dgm:pt modelId="{02D5B533-8F8F-4FEB-85C7-200E569FBDD7}" type="pres">
      <dgm:prSet presAssocID="{B257EF6B-1DD6-4BAF-9F35-71FF67B560F2}" presName="space" presStyleCnt="0"/>
      <dgm:spPr/>
    </dgm:pt>
    <dgm:pt modelId="{A51C9776-72F7-45B7-9FE9-10F12B05B5ED}" type="pres">
      <dgm:prSet presAssocID="{82539500-0277-4063-97AF-341AD9240BB1}" presName="composite" presStyleCnt="0"/>
      <dgm:spPr/>
    </dgm:pt>
    <dgm:pt modelId="{18949CDA-3868-4E50-9D57-C8912EB0FD34}" type="pres">
      <dgm:prSet presAssocID="{82539500-0277-4063-97AF-341AD9240BB1}" presName="parTx" presStyleLbl="alignNode1" presStyleIdx="1" presStyleCnt="3" custScaleX="142589">
        <dgm:presLayoutVars>
          <dgm:chMax val="0"/>
          <dgm:chPref val="0"/>
          <dgm:bulletEnabled val="1"/>
        </dgm:presLayoutVars>
      </dgm:prSet>
      <dgm:spPr/>
    </dgm:pt>
    <dgm:pt modelId="{0ED6520D-4F77-499C-9DF8-102575880BC3}" type="pres">
      <dgm:prSet presAssocID="{82539500-0277-4063-97AF-341AD9240BB1}" presName="desTx" presStyleLbl="alignAccFollowNode1" presStyleIdx="1" presStyleCnt="3" custScaleX="142589">
        <dgm:presLayoutVars>
          <dgm:bulletEnabled val="1"/>
        </dgm:presLayoutVars>
      </dgm:prSet>
      <dgm:spPr/>
    </dgm:pt>
    <dgm:pt modelId="{1B8CDB79-1C6B-4480-8CBD-359555AE2A4A}" type="pres">
      <dgm:prSet presAssocID="{5EB4DC50-D79D-4436-94E4-B4B972EFDAB4}" presName="space" presStyleCnt="0"/>
      <dgm:spPr/>
    </dgm:pt>
    <dgm:pt modelId="{FB461EBA-CB38-42D1-94D8-3AF1ECE34BFC}" type="pres">
      <dgm:prSet presAssocID="{F665F935-59B3-467C-BC18-099F0AAAC20C}" presName="composite" presStyleCnt="0"/>
      <dgm:spPr/>
    </dgm:pt>
    <dgm:pt modelId="{3D4AE51E-C62C-4AD2-BE78-DE8F13BF0B0A}" type="pres">
      <dgm:prSet presAssocID="{F665F935-59B3-467C-BC18-099F0AAAC20C}" presName="parTx" presStyleLbl="alignNode1" presStyleIdx="2" presStyleCnt="3" custScaleX="148360">
        <dgm:presLayoutVars>
          <dgm:chMax val="0"/>
          <dgm:chPref val="0"/>
          <dgm:bulletEnabled val="1"/>
        </dgm:presLayoutVars>
      </dgm:prSet>
      <dgm:spPr/>
    </dgm:pt>
    <dgm:pt modelId="{4849BB62-EBCD-4243-B032-F3A23170D749}" type="pres">
      <dgm:prSet presAssocID="{F665F935-59B3-467C-BC18-099F0AAAC20C}" presName="desTx" presStyleLbl="alignAccFollowNode1" presStyleIdx="2" presStyleCnt="3" custScaleX="148360">
        <dgm:presLayoutVars>
          <dgm:bulletEnabled val="1"/>
        </dgm:presLayoutVars>
      </dgm:prSet>
      <dgm:spPr/>
    </dgm:pt>
  </dgm:ptLst>
  <dgm:cxnLst>
    <dgm:cxn modelId="{71A26635-A85C-43C7-B439-14F47938D381}" srcId="{577FDCDA-ED78-4E87-ACC2-D3B29EB1D8A7}" destId="{4A1D20BC-98D7-4E99-BF4B-EDBB9D0E8183}" srcOrd="0" destOrd="0" parTransId="{032EB95F-94C9-434D-B027-5E2D9475DA94}" sibTransId="{C888875D-8C1E-4F6F-8690-47E8BCA3E963}"/>
    <dgm:cxn modelId="{12B59946-36C7-4B7E-8336-723CC69E85D0}" srcId="{82539500-0277-4063-97AF-341AD9240BB1}" destId="{F4F72BFF-C7AB-41DA-B122-C45D1EB13AE4}" srcOrd="0" destOrd="0" parTransId="{16A8B78E-75EB-482B-99FD-3D8F448FD2BB}" sibTransId="{C5625A1D-08B1-41C0-8A12-B2BC7F1A0166}"/>
    <dgm:cxn modelId="{6E7B6D4C-D38A-4ABF-8ADB-964F57376F27}" srcId="{F665F935-59B3-467C-BC18-099F0AAAC20C}" destId="{D646508E-C31E-4375-8A12-D434740923F7}" srcOrd="0" destOrd="0" parTransId="{F259E0B6-54DC-4F83-867A-F98B7B8ED69D}" sibTransId="{57E819C8-3E3F-47B3-8A04-A18B3B185EDA}"/>
    <dgm:cxn modelId="{EA462178-0FF4-4A50-8166-D71A8921DB3A}" type="presOf" srcId="{D646508E-C31E-4375-8A12-D434740923F7}" destId="{4849BB62-EBCD-4243-B032-F3A23170D749}" srcOrd="0" destOrd="0" presId="urn:microsoft.com/office/officeart/2005/8/layout/hList1"/>
    <dgm:cxn modelId="{EF17E77A-6355-4A45-8B83-3F6B83A02D90}" type="presOf" srcId="{4A1D20BC-98D7-4E99-BF4B-EDBB9D0E8183}" destId="{89BFA91E-C1B7-48C6-88A6-54917651115F}" srcOrd="0" destOrd="0" presId="urn:microsoft.com/office/officeart/2005/8/layout/hList1"/>
    <dgm:cxn modelId="{D4A3D183-0262-441A-B3B1-BF514BAE56B1}" type="presOf" srcId="{F4F72BFF-C7AB-41DA-B122-C45D1EB13AE4}" destId="{0ED6520D-4F77-499C-9DF8-102575880BC3}" srcOrd="0" destOrd="0" presId="urn:microsoft.com/office/officeart/2005/8/layout/hList1"/>
    <dgm:cxn modelId="{6D8D9093-B16F-42AA-B2C4-6423B477B618}" type="presOf" srcId="{F665F935-59B3-467C-BC18-099F0AAAC20C}" destId="{3D4AE51E-C62C-4AD2-BE78-DE8F13BF0B0A}" srcOrd="0" destOrd="0" presId="urn:microsoft.com/office/officeart/2005/8/layout/hList1"/>
    <dgm:cxn modelId="{8D2A7394-A2DD-4B3A-9F33-F44DC687136D}" type="presOf" srcId="{82539500-0277-4063-97AF-341AD9240BB1}" destId="{18949CDA-3868-4E50-9D57-C8912EB0FD34}" srcOrd="0" destOrd="0" presId="urn:microsoft.com/office/officeart/2005/8/layout/hList1"/>
    <dgm:cxn modelId="{F5DACAAF-8805-4DE0-9886-ED9EA73E0323}" srcId="{03BCC720-9EF4-4ED9-8ADC-327F443B880E}" destId="{F665F935-59B3-467C-BC18-099F0AAAC20C}" srcOrd="2" destOrd="0" parTransId="{155C51A0-E0C2-4EEA-8EA2-EFD43104321F}" sibTransId="{4ACE8DAC-BE20-460F-A24D-0A02BE7FCEF0}"/>
    <dgm:cxn modelId="{31274CD1-EA79-48EF-A190-248F0CE4F0FA}" srcId="{03BCC720-9EF4-4ED9-8ADC-327F443B880E}" destId="{82539500-0277-4063-97AF-341AD9240BB1}" srcOrd="1" destOrd="0" parTransId="{6DC225CF-CFF1-4571-A57A-AE46DC813515}" sibTransId="{5EB4DC50-D79D-4436-94E4-B4B972EFDAB4}"/>
    <dgm:cxn modelId="{AB5E30D3-DE69-43C0-9B8B-8C1D9764FC7D}" srcId="{03BCC720-9EF4-4ED9-8ADC-327F443B880E}" destId="{577FDCDA-ED78-4E87-ACC2-D3B29EB1D8A7}" srcOrd="0" destOrd="0" parTransId="{F3245BCC-1186-40C9-8C07-8B4465D4E211}" sibTransId="{B257EF6B-1DD6-4BAF-9F35-71FF67B560F2}"/>
    <dgm:cxn modelId="{D1ED26DC-2647-49DD-83B5-F71CF39FFF53}" type="presOf" srcId="{03BCC720-9EF4-4ED9-8ADC-327F443B880E}" destId="{E5075F02-1A4D-4557-9E69-7B601451427E}" srcOrd="0" destOrd="0" presId="urn:microsoft.com/office/officeart/2005/8/layout/hList1"/>
    <dgm:cxn modelId="{CA835EF3-612F-4CE7-975A-4E4E397B3736}" type="presOf" srcId="{577FDCDA-ED78-4E87-ACC2-D3B29EB1D8A7}" destId="{76839C20-807A-47E6-ACDB-2445C2627350}" srcOrd="0" destOrd="0" presId="urn:microsoft.com/office/officeart/2005/8/layout/hList1"/>
    <dgm:cxn modelId="{65884B60-8441-4ED1-A3BE-EB45B3D54916}" type="presParOf" srcId="{E5075F02-1A4D-4557-9E69-7B601451427E}" destId="{C4BC090D-289C-4B29-87F6-E0D505B47DDF}" srcOrd="0" destOrd="0" presId="urn:microsoft.com/office/officeart/2005/8/layout/hList1"/>
    <dgm:cxn modelId="{0F5761EC-D0E4-4919-98EA-7EEDCA3BD507}" type="presParOf" srcId="{C4BC090D-289C-4B29-87F6-E0D505B47DDF}" destId="{76839C20-807A-47E6-ACDB-2445C2627350}" srcOrd="0" destOrd="0" presId="urn:microsoft.com/office/officeart/2005/8/layout/hList1"/>
    <dgm:cxn modelId="{534913AE-0699-40F9-9083-B1C528525F99}" type="presParOf" srcId="{C4BC090D-289C-4B29-87F6-E0D505B47DDF}" destId="{89BFA91E-C1B7-48C6-88A6-54917651115F}" srcOrd="1" destOrd="0" presId="urn:microsoft.com/office/officeart/2005/8/layout/hList1"/>
    <dgm:cxn modelId="{ED649B05-F2AA-4767-8832-FDFBCC40916D}" type="presParOf" srcId="{E5075F02-1A4D-4557-9E69-7B601451427E}" destId="{02D5B533-8F8F-4FEB-85C7-200E569FBDD7}" srcOrd="1" destOrd="0" presId="urn:microsoft.com/office/officeart/2005/8/layout/hList1"/>
    <dgm:cxn modelId="{4374F81F-61B6-4AC8-9E8C-8BE7E0BDCF9C}" type="presParOf" srcId="{E5075F02-1A4D-4557-9E69-7B601451427E}" destId="{A51C9776-72F7-45B7-9FE9-10F12B05B5ED}" srcOrd="2" destOrd="0" presId="urn:microsoft.com/office/officeart/2005/8/layout/hList1"/>
    <dgm:cxn modelId="{B74CCA0B-3646-440B-8606-BBCB4E715A1A}" type="presParOf" srcId="{A51C9776-72F7-45B7-9FE9-10F12B05B5ED}" destId="{18949CDA-3868-4E50-9D57-C8912EB0FD34}" srcOrd="0" destOrd="0" presId="urn:microsoft.com/office/officeart/2005/8/layout/hList1"/>
    <dgm:cxn modelId="{6DE99C9A-E1B6-4388-A752-77D900251473}" type="presParOf" srcId="{A51C9776-72F7-45B7-9FE9-10F12B05B5ED}" destId="{0ED6520D-4F77-499C-9DF8-102575880BC3}" srcOrd="1" destOrd="0" presId="urn:microsoft.com/office/officeart/2005/8/layout/hList1"/>
    <dgm:cxn modelId="{513F3920-E143-454F-94ED-54D5A07B0439}" type="presParOf" srcId="{E5075F02-1A4D-4557-9E69-7B601451427E}" destId="{1B8CDB79-1C6B-4480-8CBD-359555AE2A4A}" srcOrd="3" destOrd="0" presId="urn:microsoft.com/office/officeart/2005/8/layout/hList1"/>
    <dgm:cxn modelId="{CB35B442-C8E8-4DBF-A773-AA768B4E4ECC}" type="presParOf" srcId="{E5075F02-1A4D-4557-9E69-7B601451427E}" destId="{FB461EBA-CB38-42D1-94D8-3AF1ECE34BFC}" srcOrd="4" destOrd="0" presId="urn:microsoft.com/office/officeart/2005/8/layout/hList1"/>
    <dgm:cxn modelId="{9705F703-3957-49E2-AEAC-28357205EFCB}" type="presParOf" srcId="{FB461EBA-CB38-42D1-94D8-3AF1ECE34BFC}" destId="{3D4AE51E-C62C-4AD2-BE78-DE8F13BF0B0A}" srcOrd="0" destOrd="0" presId="urn:microsoft.com/office/officeart/2005/8/layout/hList1"/>
    <dgm:cxn modelId="{7FA0F9A3-2290-4ACA-88E6-59FE2298C69B}" type="presParOf" srcId="{FB461EBA-CB38-42D1-94D8-3AF1ECE34BFC}" destId="{4849BB62-EBCD-4243-B032-F3A23170D7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39C20-807A-47E6-ACDB-2445C2627350}">
      <dsp:nvSpPr>
        <dsp:cNvPr id="0" name=""/>
        <dsp:cNvSpPr/>
      </dsp:nvSpPr>
      <dsp:spPr>
        <a:xfrm>
          <a:off x="2509" y="654799"/>
          <a:ext cx="3030298" cy="843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Using External Sources</a:t>
          </a:r>
        </a:p>
      </dsp:txBody>
      <dsp:txXfrm>
        <a:off x="2509" y="654799"/>
        <a:ext cx="3030298" cy="843870"/>
      </dsp:txXfrm>
    </dsp:sp>
    <dsp:sp modelId="{89BFA91E-C1B7-48C6-88A6-54917651115F}">
      <dsp:nvSpPr>
        <dsp:cNvPr id="0" name=""/>
        <dsp:cNvSpPr/>
      </dsp:nvSpPr>
      <dsp:spPr>
        <a:xfrm>
          <a:off x="2509" y="1498669"/>
          <a:ext cx="3030298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2509" y="1498669"/>
        <a:ext cx="3030298" cy="2810880"/>
      </dsp:txXfrm>
    </dsp:sp>
    <dsp:sp modelId="{18949CDA-3868-4E50-9D57-C8912EB0FD34}">
      <dsp:nvSpPr>
        <dsp:cNvPr id="0" name=""/>
        <dsp:cNvSpPr/>
      </dsp:nvSpPr>
      <dsp:spPr>
        <a:xfrm>
          <a:off x="3328162" y="654799"/>
          <a:ext cx="3008167" cy="843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Collaboration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(online &amp; offline)</a:t>
          </a:r>
        </a:p>
      </dsp:txBody>
      <dsp:txXfrm>
        <a:off x="3328162" y="654799"/>
        <a:ext cx="3008167" cy="843870"/>
      </dsp:txXfrm>
    </dsp:sp>
    <dsp:sp modelId="{0ED6520D-4F77-499C-9DF8-102575880BC3}">
      <dsp:nvSpPr>
        <dsp:cNvPr id="0" name=""/>
        <dsp:cNvSpPr/>
      </dsp:nvSpPr>
      <dsp:spPr>
        <a:xfrm>
          <a:off x="3328162" y="1498669"/>
          <a:ext cx="3008167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3328162" y="1498669"/>
        <a:ext cx="3008167" cy="2810880"/>
      </dsp:txXfrm>
    </dsp:sp>
    <dsp:sp modelId="{3D4AE51E-C62C-4AD2-BE78-DE8F13BF0B0A}">
      <dsp:nvSpPr>
        <dsp:cNvPr id="0" name=""/>
        <dsp:cNvSpPr/>
      </dsp:nvSpPr>
      <dsp:spPr>
        <a:xfrm>
          <a:off x="6631684" y="654799"/>
          <a:ext cx="3129917" cy="843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Multiple login devices</a:t>
          </a:r>
        </a:p>
      </dsp:txBody>
      <dsp:txXfrm>
        <a:off x="6631684" y="654799"/>
        <a:ext cx="3129917" cy="843870"/>
      </dsp:txXfrm>
    </dsp:sp>
    <dsp:sp modelId="{4849BB62-EBCD-4243-B032-F3A23170D749}">
      <dsp:nvSpPr>
        <dsp:cNvPr id="0" name=""/>
        <dsp:cNvSpPr/>
      </dsp:nvSpPr>
      <dsp:spPr>
        <a:xfrm>
          <a:off x="6631684" y="1498669"/>
          <a:ext cx="3129917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6631684" y="1498669"/>
        <a:ext cx="3129917" cy="281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6A8F73-7A06-2575-659B-05041FE59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E61DE-2210-AE7F-5AF5-68135C5714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FC206-E2CB-47BD-B03C-F6239FE061E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202D9-7144-6596-3287-F1B400EA4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91E07-B83D-7E19-4A9A-C1BF181695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56242-3E76-4B3E-88F3-87CC3F638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2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93220-564F-4C09-93F6-E836A0A52A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93908-6E2B-483D-A2D1-0E4C7A1FD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788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2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2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51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PyQt6 to implement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3099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Online education has revolutionized the education market especially after introducing the platforms like Coursera, Udacity and NPTEL…</a:t>
            </a:r>
          </a:p>
          <a:p>
            <a:pPr marL="228600" indent="-228600">
              <a:buAutoNum type="arabicPeriod"/>
            </a:pPr>
            <a:r>
              <a:rPr lang="en-US" dirty="0"/>
              <a:t>The effect of COVID-19 has caused many institutions to switch their medium of delivering lectures from in-person to online mode following public safety regulations.</a:t>
            </a:r>
          </a:p>
          <a:p>
            <a:pPr marL="228600" indent="-228600">
              <a:buAutoNum type="arabicPeriod"/>
            </a:pPr>
            <a:r>
              <a:rPr lang="en-US" dirty="0"/>
              <a:t>Automatically the mode of exams is also completely changed according to the mode of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293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need of malpractice detection systems also has been increased.</a:t>
            </a:r>
          </a:p>
          <a:p>
            <a:pPr marL="228600" indent="-228600">
              <a:buAutoNum type="arabicPeriod"/>
            </a:pPr>
            <a:r>
              <a:rPr lang="en-US" dirty="0"/>
              <a:t>The students may involve different types of malpractice aiming at scoring good grades</a:t>
            </a:r>
          </a:p>
          <a:p>
            <a:pPr marL="228600" indent="-228600">
              <a:buAutoNum type="arabicPeriod" startAt="3"/>
            </a:pPr>
            <a:r>
              <a:rPr lang="en-US" dirty="0"/>
              <a:t>Explain both the pictures.</a:t>
            </a:r>
          </a:p>
          <a:p>
            <a:pPr marL="228600" indent="-228600">
              <a:buAutoNum type="arabicPeriod" startAt="3"/>
            </a:pPr>
            <a:r>
              <a:rPr lang="en-US" dirty="0"/>
              <a:t>Need of this system to ensure exam integrity</a:t>
            </a:r>
          </a:p>
        </p:txBody>
      </p:sp>
    </p:spTree>
    <p:extLst>
      <p:ext uri="{BB962C8B-B14F-4D97-AF65-F5344CB8AC3E}">
        <p14:creationId xmlns:p14="http://schemas.microsoft.com/office/powerpoint/2010/main" val="3075690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From the literature survey and various web sources, these are the types of malpractices.</a:t>
            </a:r>
          </a:p>
          <a:p>
            <a:pPr marL="228600" indent="-228600">
              <a:buAutoNum type="arabicPeriod"/>
            </a:pPr>
            <a:r>
              <a:rPr lang="en-US" dirty="0"/>
              <a:t>Explain each type clearly</a:t>
            </a:r>
          </a:p>
          <a:p>
            <a:pPr marL="228600" indent="-228600">
              <a:buAutoNum type="arabicPeriod"/>
            </a:pPr>
            <a:r>
              <a:rPr lang="en-US" dirty="0"/>
              <a:t>Mainly first two are focused things in my research and plagiarism, there are already enough </a:t>
            </a:r>
            <a:r>
              <a:rPr lang="en-US" dirty="0" err="1"/>
              <a:t>no.of</a:t>
            </a:r>
            <a:r>
              <a:rPr lang="en-US" dirty="0"/>
              <a:t> software available like Turnitin, Grammarly and all</a:t>
            </a:r>
          </a:p>
          <a:p>
            <a:pPr marL="228600" indent="-228600">
              <a:buAutoNum type="arabicPeriod"/>
            </a:pPr>
            <a:r>
              <a:rPr lang="en-US" dirty="0"/>
              <a:t>AI generated check is also available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4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From the literature survey and various web sources, these are the types of malpractices.</a:t>
            </a:r>
          </a:p>
          <a:p>
            <a:pPr marL="228600" indent="-228600">
              <a:buAutoNum type="arabicPeriod"/>
            </a:pPr>
            <a:r>
              <a:rPr lang="en-US" dirty="0"/>
              <a:t>Explain each type clearly</a:t>
            </a:r>
          </a:p>
          <a:p>
            <a:pPr marL="228600" indent="-228600">
              <a:buAutoNum type="arabicPeriod"/>
            </a:pPr>
            <a:r>
              <a:rPr lang="en-US" dirty="0"/>
              <a:t>Mainly first two are focused things in my research and plagiarism, there are already enough </a:t>
            </a:r>
            <a:r>
              <a:rPr lang="en-US" dirty="0" err="1"/>
              <a:t>no.of</a:t>
            </a:r>
            <a:r>
              <a:rPr lang="en-US" dirty="0"/>
              <a:t> software available like Turnitin, Grammarly and all</a:t>
            </a:r>
          </a:p>
          <a:p>
            <a:pPr marL="228600" indent="-228600">
              <a:buAutoNum type="arabicPeriod"/>
            </a:pPr>
            <a:r>
              <a:rPr lang="en-US" dirty="0"/>
              <a:t>AI generated check is also available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7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From the literature survey and various web sources, these are the types of malpractices.</a:t>
            </a:r>
          </a:p>
          <a:p>
            <a:pPr marL="228600" indent="-228600">
              <a:buAutoNum type="arabicPeriod"/>
            </a:pPr>
            <a:r>
              <a:rPr lang="en-US" dirty="0"/>
              <a:t>Explain each type clearly</a:t>
            </a:r>
          </a:p>
          <a:p>
            <a:pPr marL="228600" indent="-228600">
              <a:buAutoNum type="arabicPeriod"/>
            </a:pPr>
            <a:r>
              <a:rPr lang="en-US" dirty="0"/>
              <a:t>Mainly first two are focused things in my research and plagiarism, there are already enough </a:t>
            </a:r>
            <a:r>
              <a:rPr lang="en-US" dirty="0" err="1"/>
              <a:t>no.of</a:t>
            </a:r>
            <a:r>
              <a:rPr lang="en-US" dirty="0"/>
              <a:t> software available like Turnitin, Grammarly and all</a:t>
            </a:r>
          </a:p>
          <a:p>
            <a:pPr marL="228600" indent="-228600">
              <a:buAutoNum type="arabicPeriod"/>
            </a:pPr>
            <a:r>
              <a:rPr lang="en-US" dirty="0"/>
              <a:t>AI generated check is also available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1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Indi et al. introduced the term VFOA (Visual Focus of Attention) out of which if the head of examinee moves X </a:t>
            </a:r>
            <a:r>
              <a:rPr lang="en-US" dirty="0" err="1"/>
              <a:t>no.of</a:t>
            </a:r>
            <a:r>
              <a:rPr lang="en-US" dirty="0"/>
              <a:t> times will be treated as malpractice.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8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FaceNet</a:t>
            </a:r>
            <a:r>
              <a:rPr lang="en-US" dirty="0"/>
              <a:t> is introduced by Google researchers</a:t>
            </a:r>
          </a:p>
          <a:p>
            <a:pPr marL="228600" indent="-228600">
              <a:buAutoNum type="arabicPeriod"/>
            </a:pPr>
            <a:r>
              <a:rPr lang="en-US" dirty="0"/>
              <a:t>It is </a:t>
            </a:r>
          </a:p>
        </p:txBody>
      </p:sp>
    </p:spTree>
    <p:extLst>
      <p:ext uri="{BB962C8B-B14F-4D97-AF65-F5344CB8AC3E}">
        <p14:creationId xmlns:p14="http://schemas.microsoft.com/office/powerpoint/2010/main" val="349065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1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BB6E-8569-4456-BB92-96DE694048B5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E592-5C0A-4353-9D6E-ABEFC0E500A8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3FCC7-F80D-4067-9524-414FA25FC538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67A4-5CA4-41BE-92C6-92061ADB0318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6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2779-46D0-429C-93AB-6A75B6B02DE4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5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DBE1-4BD0-4CCE-882E-AC2CECD7B762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02B3-EB92-4648-80AE-FCFDA12AB79C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7C9A-BB83-4FE4-BF38-0F8DFA8DE705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9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CANN2019">
            <a:extLst>
              <a:ext uri="{FF2B5EF4-FFF2-40B4-BE49-F238E27FC236}">
                <a16:creationId xmlns:a16="http://schemas.microsoft.com/office/drawing/2014/main" id="{9589D803-C332-224A-747F-F4573E1C36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902" y="6257002"/>
            <a:ext cx="554985" cy="5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4CADC-A419-DE45-D7BE-253CF3B4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57399" y="6356349"/>
            <a:ext cx="1850923" cy="365125"/>
          </a:xfrm>
        </p:spPr>
        <p:txBody>
          <a:bodyPr/>
          <a:lstStyle/>
          <a:p>
            <a:fld id="{94439245-EFAC-4F2C-ACD5-B7D9FFF78705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909D2-2593-D4B4-AD75-0DF11358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Yeturi Venkatesh, 224102324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275FB-5BEE-D7BC-F7D4-C44856B8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2928" y="6356350"/>
            <a:ext cx="137405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4546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A5DF8-0BD9-4C08-AA9C-2370FB254076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8D5B-638F-4986-BA84-CB792AF3574D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Yeturi Venkatesh, 224102324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DD0EE-38B6-4B8B-AE4D-35F060DA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21ACC-B055-4094-8B2D-F84DD8BC8E76}" type="datetime8">
              <a:rPr lang="en-US" smtClean="0"/>
              <a:t>5/15/2024 10:34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37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Yeturi Venkatesh, 224102324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2781" y="62922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DD0EE-38B6-4B8B-AE4D-35F060DA80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9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FECFE8-39DF-08E6-D73C-3FCD266BE376}"/>
              </a:ext>
            </a:extLst>
          </p:cNvPr>
          <p:cNvSpPr txBox="1">
            <a:spLocks/>
          </p:cNvSpPr>
          <p:nvPr/>
        </p:nvSpPr>
        <p:spPr>
          <a:xfrm>
            <a:off x="275842" y="789759"/>
            <a:ext cx="11640312" cy="1334797"/>
          </a:xfrm>
          <a:prstGeom prst="rect">
            <a:avLst/>
          </a:prstGeom>
          <a:noFill/>
          <a:effectLst>
            <a:softEdge rad="2032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Multimodal Approach for Detecting Malpractice in Online Exams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F9CE2-EA40-1B55-8C8F-37B1E504E540}"/>
              </a:ext>
            </a:extLst>
          </p:cNvPr>
          <p:cNvSpPr/>
          <p:nvPr/>
        </p:nvSpPr>
        <p:spPr>
          <a:xfrm>
            <a:off x="4773297" y="224822"/>
            <a:ext cx="2645403" cy="400110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MTP Phase II Seminar</a:t>
            </a:r>
          </a:p>
        </p:txBody>
      </p:sp>
      <p:pic>
        <p:nvPicPr>
          <p:cNvPr id="7" name="Picture 6" descr="IIT Guwahati - Wikipedia">
            <a:extLst>
              <a:ext uri="{FF2B5EF4-FFF2-40B4-BE49-F238E27FC236}">
                <a16:creationId xmlns:a16="http://schemas.microsoft.com/office/drawing/2014/main" id="{338FDFC1-E306-01D2-2667-3EFF5856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51" y="2108888"/>
            <a:ext cx="1263459" cy="12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3E964-4C12-02D8-2D43-9F715111F299}"/>
              </a:ext>
            </a:extLst>
          </p:cNvPr>
          <p:cNvSpPr txBox="1"/>
          <p:nvPr/>
        </p:nvSpPr>
        <p:spPr>
          <a:xfrm>
            <a:off x="1356014" y="3559688"/>
            <a:ext cx="947997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YETURI VENKATESH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No. 224102324</a:t>
            </a: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Signal Processing and Machine Learning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Anirban Dasgupta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Electronics and Electrical Engineering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Guwahati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0F1C3E-A5D2-694C-8BAC-C3E663111F0A}"/>
              </a:ext>
            </a:extLst>
          </p:cNvPr>
          <p:cNvGrpSpPr/>
          <p:nvPr/>
        </p:nvGrpSpPr>
        <p:grpSpPr>
          <a:xfrm>
            <a:off x="2374516" y="2044133"/>
            <a:ext cx="8745429" cy="3748256"/>
            <a:chOff x="1176337" y="1802395"/>
            <a:chExt cx="9839325" cy="44656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A30240-22C0-5031-5B6F-9842C71A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337" y="1802395"/>
              <a:ext cx="9839325" cy="28289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E2020C-BC56-F220-C679-1847824404EA}"/>
                </a:ext>
              </a:extLst>
            </p:cNvPr>
            <p:cNvSpPr txBox="1"/>
            <p:nvPr/>
          </p:nvSpPr>
          <p:spPr>
            <a:xfrm>
              <a:off x="1624445" y="5168009"/>
              <a:ext cx="9185563" cy="11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FaceNet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a facial recognition system developed by Google researchers in 2015.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uses deep learning architectures like ZF-Net and Inception Network to generate a high-quality face mapping from images.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5F5B4C-6D37-D935-76B2-ADD2E92FC6A9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34AB25-8066-57CE-B57F-6125EBDE1D72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C1B86B-D76D-4930-1E96-109D8CB7CCF9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46CBB8-7DF3-DFA4-CC65-F53C9E961D3B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8C0687-3A36-E2C3-41EB-499556DE2168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719B61-079E-2990-1945-814759F222B5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E4D36C-58C3-7461-541F-FBC9199C5A53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D42249-993B-7E88-4444-868983945709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1B263E-3237-1726-F091-9DDB35D7AE3E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54E030-72DB-F9BC-FAA3-767DCA0B2782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A0BD421-DF09-AD83-5C3C-15B0281349D6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A6777-74D7-E6CC-3D42-32854C3F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3C619-47AB-5C86-0AAB-5E2CE1D1DBFB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332645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D6F9CD6-6292-A51B-BD67-CBFE4403E7D9}"/>
              </a:ext>
            </a:extLst>
          </p:cNvPr>
          <p:cNvGrpSpPr/>
          <p:nvPr/>
        </p:nvGrpSpPr>
        <p:grpSpPr>
          <a:xfrm>
            <a:off x="1481956" y="2327923"/>
            <a:ext cx="10195039" cy="3695712"/>
            <a:chOff x="-88793" y="1781385"/>
            <a:chExt cx="12053797" cy="41997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53A697-7113-8362-B311-ADB2D940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14" y="2543051"/>
              <a:ext cx="11212490" cy="88594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B9E868-FDA4-1F9F-2959-3C09778F8471}"/>
                </a:ext>
              </a:extLst>
            </p:cNvPr>
            <p:cNvGrpSpPr/>
            <p:nvPr/>
          </p:nvGrpSpPr>
          <p:grpSpPr>
            <a:xfrm>
              <a:off x="-88793" y="3922644"/>
              <a:ext cx="7549347" cy="2058465"/>
              <a:chOff x="2664917" y="4936003"/>
              <a:chExt cx="7549347" cy="2058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5AE4A90-2AD9-6668-C00A-5A0B8F59878A}"/>
                      </a:ext>
                    </a:extLst>
                  </p:cNvPr>
                  <p:cNvSpPr txBox="1"/>
                  <p:nvPr/>
                </p:nvSpPr>
                <p:spPr>
                  <a:xfrm>
                    <a:off x="3573516" y="5210742"/>
                    <a:ext cx="6640748" cy="1783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 – Anchor Image</a:t>
                    </a:r>
                  </a:p>
                  <a:p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 – Positive Image (of same person)</a:t>
                    </a:r>
                  </a:p>
                  <a:p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 – Negative Image (of different person)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a14:m>
                    <a:r>
                      <a:rPr lang="en-US" sz="2400" i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– </a:t>
                    </a:r>
                    <a:r>
                      <a:rPr lang="en-US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margin enforced between positive and negative images</a:t>
                    </a:r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5AE4A90-2AD9-6668-C00A-5A0B8F5987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3516" y="5210742"/>
                    <a:ext cx="6640748" cy="17837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68" t="-2335" b="-54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FFE6F68-95A5-54B4-541A-17D7698E3D3F}"/>
                      </a:ext>
                    </a:extLst>
                  </p:cNvPr>
                  <p:cNvSpPr txBox="1"/>
                  <p:nvPr/>
                </p:nvSpPr>
                <p:spPr>
                  <a:xfrm>
                    <a:off x="2664917" y="4936003"/>
                    <a:ext cx="3836277" cy="419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- Triplet Loss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FFE6F68-95A5-54B4-541A-17D7698E3D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4917" y="4936003"/>
                    <a:ext cx="3836277" cy="4197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3EA417-B0FF-42B1-E9C9-D20DD5AE2842}"/>
                </a:ext>
              </a:extLst>
            </p:cNvPr>
            <p:cNvSpPr txBox="1"/>
            <p:nvPr/>
          </p:nvSpPr>
          <p:spPr>
            <a:xfrm>
              <a:off x="752514" y="1781385"/>
              <a:ext cx="7616536" cy="52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Triplet Loss: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798D62-8D8C-E6DD-B0F9-BA442AA94390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89D721-9A4D-177C-B274-98ECCA0FA410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583A5F-3314-9284-7234-C7E719DA8216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572B7-3055-930D-B891-E4860693B5DC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31A14-2AFB-57E5-3B53-6C7664C41EEB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DC1670-363B-62AA-8F59-38F92B49A889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064219-9764-67FE-B79E-533534A44153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BE68A7-6D25-D0E1-A7E8-A91C4278BF26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8C909E-BD37-0D1B-BAAD-D6B32CC5B990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59B1DC-F93A-83B8-E5A8-1D4E3FC99BC5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13810953-722A-C42F-6882-6C41DD563F6F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04EC0-7418-FB9D-F4FB-A3234651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BA244-4A2A-2456-16D0-B4D152CBE70A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423002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93C49C-FC2F-3774-C35F-0FBF36915A7D}"/>
              </a:ext>
            </a:extLst>
          </p:cNvPr>
          <p:cNvGrpSpPr/>
          <p:nvPr/>
        </p:nvGrpSpPr>
        <p:grpSpPr>
          <a:xfrm>
            <a:off x="2145956" y="1521808"/>
            <a:ext cx="9856858" cy="4174357"/>
            <a:chOff x="485321" y="1312043"/>
            <a:chExt cx="11438187" cy="47958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39313-A17B-77B2-D300-2233CF67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7339" y="1312043"/>
              <a:ext cx="4277322" cy="15432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D3E46B-D90F-2BC0-87E1-458C6B4F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0993" y="3130064"/>
              <a:ext cx="3472873" cy="29778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0F1E21-ECEA-226F-F188-F4AA70C0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157" y="3130064"/>
              <a:ext cx="3472873" cy="2972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CDEAA1-2791-749A-5285-8ED1A8B6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321" y="3130064"/>
              <a:ext cx="3472873" cy="29728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62779-E12A-D82A-9CF0-74ED0E9982DB}"/>
                </a:ext>
              </a:extLst>
            </p:cNvPr>
            <p:cNvSpPr txBox="1"/>
            <p:nvPr/>
          </p:nvSpPr>
          <p:spPr>
            <a:xfrm>
              <a:off x="9460862" y="1608221"/>
              <a:ext cx="2462646" cy="38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 – nth candidate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23A41-8088-1FC4-F77D-DBEB76144CCE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331E17-8383-817E-FCE3-413EAADE953F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890538-C67C-C410-CDCE-B0984672AB0A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48078D-D5CA-06DB-447F-F38837C55F4E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907CC0-E438-B14D-53CF-5AFE9DCBEFCB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FD2205-3F8F-6BAC-EB3F-B219B794B062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B57327-6A34-0C9C-C81A-979DDF4F1FDC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29EE9D-7F13-2736-C507-F50F579FE298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62BACE-64A1-CFA8-1BEF-835624AAB2BD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6CB619-39B1-8BAF-3006-825EC9C4F695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E09E1E41-9525-3488-2B92-4756CBFD096A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 Detection - Results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3173D-87E5-28DF-A2BD-1F877953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57A26-B1B4-0246-B4B2-EF21C35F7DF4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03103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E16D33-0822-2132-6356-7E284ED1C535}"/>
              </a:ext>
            </a:extLst>
          </p:cNvPr>
          <p:cNvGrpSpPr/>
          <p:nvPr/>
        </p:nvGrpSpPr>
        <p:grpSpPr>
          <a:xfrm>
            <a:off x="2551386" y="1880994"/>
            <a:ext cx="9062545" cy="3887851"/>
            <a:chOff x="1079938" y="1565682"/>
            <a:chExt cx="10187152" cy="4395138"/>
          </a:xfrm>
        </p:grpSpPr>
        <p:pic>
          <p:nvPicPr>
            <p:cNvPr id="4" name="Picture 3" descr="A person holding a picture of a person's face&#10;&#10;Description automatically generated">
              <a:extLst>
                <a:ext uri="{FF2B5EF4-FFF2-40B4-BE49-F238E27FC236}">
                  <a16:creationId xmlns:a16="http://schemas.microsoft.com/office/drawing/2014/main" id="{3DCD5686-7076-053A-AE99-FABE731B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38" y="1660634"/>
              <a:ext cx="4004441" cy="40044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829116-2FE1-82CF-7ECC-984D31E879DE}"/>
                </a:ext>
              </a:extLst>
            </p:cNvPr>
            <p:cNvSpPr txBox="1"/>
            <p:nvPr/>
          </p:nvSpPr>
          <p:spPr>
            <a:xfrm>
              <a:off x="3823884" y="5665075"/>
              <a:ext cx="1431289" cy="295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AI-Generated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E1CF84-53D0-DFE2-11EE-4453CAC66127}"/>
                </a:ext>
              </a:extLst>
            </p:cNvPr>
            <p:cNvGrpSpPr/>
            <p:nvPr/>
          </p:nvGrpSpPr>
          <p:grpSpPr>
            <a:xfrm>
              <a:off x="5749665" y="1565682"/>
              <a:ext cx="5517425" cy="3890700"/>
              <a:chOff x="5749665" y="1565682"/>
              <a:chExt cx="5517425" cy="38907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087E12-1979-4F0B-9EF0-736FA8D53C3E}"/>
                  </a:ext>
                </a:extLst>
              </p:cNvPr>
              <p:cNvSpPr txBox="1"/>
              <p:nvPr/>
            </p:nvSpPr>
            <p:spPr>
              <a:xfrm>
                <a:off x="5749665" y="2112579"/>
                <a:ext cx="5517425" cy="334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Utilizing 2D printouts of the candidate's genuine facial image for camera verification.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Displaying a digital representation of the candidate's face via an electronic device to deceive the camera system.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Wearing 3D masks crafted to closely resemble the actual candidate's facial features.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19E15-2674-DF7D-3409-90343FC2FA7C}"/>
                  </a:ext>
                </a:extLst>
              </p:cNvPr>
              <p:cNvSpPr txBox="1"/>
              <p:nvPr/>
            </p:nvSpPr>
            <p:spPr>
              <a:xfrm>
                <a:off x="5825381" y="1565682"/>
                <a:ext cx="5038576" cy="452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Spoofing techniques: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E59F0D-11A6-4087-6B80-1AD0A022A0D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72C837-49FE-4A3C-D69A-95994382C29E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773F8-05F3-6419-9507-5D215A83926C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47B7A8-1598-86CA-E0C6-4AE609389D4F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5DCD1-7207-EFEA-2C96-AD7BAAA94231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E135D-7132-D358-CF09-104944878ECF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3745E-0F1E-471C-8DBF-3D005F668CB0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9C1939-A34F-E329-CA20-8E22F5DC7063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8BDD52-E9CE-E9B6-C308-05B9856C9052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E4548F-E792-D963-4897-C4C4875E401B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F9D2B01-328C-1039-13C7-3906EB5082C1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Challenge: Spoof attacking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AA6C15-4AB2-AC97-84C2-9F51AC59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53354-180F-4EBC-EFEE-C80D7A511517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35601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AA12E4-E39C-EF5A-5489-556F2EE6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93" y="3229636"/>
            <a:ext cx="6779351" cy="293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66677-EC06-BDA7-F9A7-D64D23596261}"/>
              </a:ext>
            </a:extLst>
          </p:cNvPr>
          <p:cNvSpPr txBox="1"/>
          <p:nvPr/>
        </p:nvSpPr>
        <p:spPr>
          <a:xfrm>
            <a:off x="2164709" y="1570537"/>
            <a:ext cx="939840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 candidates to perform specific actions like blinking or smiling to verify their liveliness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binary classification problem to classify an image as real or spoof.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4D60F6-9297-2E60-A9FF-63759D5BEF79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6F1FCF-7544-AC7B-E239-9F50BD0F487E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FD79-742E-702A-83BC-EC87C977E32B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A5A886-0531-9F5B-ACBE-1D02187D3D2A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9A0800-2F63-69B5-D8AC-44E03EDB206F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F2431A-349B-41F9-F6D8-565ED1557E1A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67588B-1B59-6C09-3326-4A5D14ADE168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AC619A-8FF0-6530-084A-69BB6A13B51D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17055E-EE77-D0EB-BD7F-714E75F7FDC7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C15365-1FE9-2093-E21C-97D4DE6FA9F2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D1F9FCEA-DC40-4CAE-56B6-4AF9BF45D3D6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Face liveliness Detection using Deep learning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7E5DA-F5ED-B6EA-63F6-27C44B0A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9B853-0C40-F77A-ED25-AD8C37F1E84D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27443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DD8DEA3-4B87-47CA-5E33-407BF3C1D022}"/>
              </a:ext>
            </a:extLst>
          </p:cNvPr>
          <p:cNvGrpSpPr/>
          <p:nvPr/>
        </p:nvGrpSpPr>
        <p:grpSpPr>
          <a:xfrm>
            <a:off x="2002698" y="1972915"/>
            <a:ext cx="10052667" cy="3946345"/>
            <a:chOff x="1035747" y="1708221"/>
            <a:chExt cx="10975954" cy="3893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3121D-C3D5-BEC5-36CE-3C2D4979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747" y="1708221"/>
              <a:ext cx="5124776" cy="389379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08B3F4-BDB4-5FE0-4C0F-7F8137128628}"/>
                </a:ext>
              </a:extLst>
            </p:cNvPr>
            <p:cNvCxnSpPr/>
            <p:nvPr/>
          </p:nvCxnSpPr>
          <p:spPr>
            <a:xfrm flipV="1">
              <a:off x="4914900" y="2078182"/>
              <a:ext cx="2171700" cy="374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11AF97-073D-A495-FEC0-7F8DD1367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7907" y="3116920"/>
              <a:ext cx="2418693" cy="49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00F421-ABDD-0C19-A4EC-DD64DDEA2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8873" y="4078014"/>
              <a:ext cx="2707727" cy="577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9A8222-16F1-E68C-289A-73698A10D690}"/>
                </a:ext>
              </a:extLst>
            </p:cNvPr>
            <p:cNvGrpSpPr/>
            <p:nvPr/>
          </p:nvGrpSpPr>
          <p:grpSpPr>
            <a:xfrm>
              <a:off x="7086599" y="1882268"/>
              <a:ext cx="2275611" cy="2313495"/>
              <a:chOff x="7086599" y="1882268"/>
              <a:chExt cx="2275611" cy="231349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8D0AD-83D1-7067-F8A9-065D534DEE40}"/>
                  </a:ext>
                </a:extLst>
              </p:cNvPr>
              <p:cNvSpPr txBox="1"/>
              <p:nvPr/>
            </p:nvSpPr>
            <p:spPr>
              <a:xfrm>
                <a:off x="7086599" y="1882268"/>
                <a:ext cx="2275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cascade face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8036D1-44E8-F924-BFE9-49D5ACEE4FAE}"/>
                  </a:ext>
                </a:extLst>
              </p:cNvPr>
              <p:cNvSpPr txBox="1"/>
              <p:nvPr/>
            </p:nvSpPr>
            <p:spPr>
              <a:xfrm>
                <a:off x="7086599" y="2931694"/>
                <a:ext cx="2275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cascade eye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9B6091-C796-693A-360F-446897B281E0}"/>
                  </a:ext>
                </a:extLst>
              </p:cNvPr>
              <p:cNvSpPr txBox="1"/>
              <p:nvPr/>
            </p:nvSpPr>
            <p:spPr>
              <a:xfrm>
                <a:off x="7086600" y="3826431"/>
                <a:ext cx="2275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cascade mouth</a:t>
                </a:r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C413C63-D033-03A2-EDF9-4133C2F3A9CA}"/>
                </a:ext>
              </a:extLst>
            </p:cNvPr>
            <p:cNvSpPr/>
            <p:nvPr/>
          </p:nvSpPr>
          <p:spPr>
            <a:xfrm>
              <a:off x="9358986" y="1708221"/>
              <a:ext cx="396912" cy="2898180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212B0-26F4-D3D9-AAB4-3907244F1EFE}"/>
                </a:ext>
              </a:extLst>
            </p:cNvPr>
            <p:cNvSpPr txBox="1"/>
            <p:nvPr/>
          </p:nvSpPr>
          <p:spPr>
            <a:xfrm>
              <a:off x="9859377" y="2955106"/>
              <a:ext cx="2152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Pre-trained models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7E174A-9D6D-A937-23EB-A5189186DA5A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226D50-68A5-2315-380D-CCE91830098C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359C2C-882F-649C-7B6B-CC237C3B9781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EC7857-3BE1-A38F-ED93-BD0FA5278B76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5BFD5E-FFD8-4DB1-52FE-130E965F5B8C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334536-1749-8A91-FC08-D20C5AD2B8B1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9B3C5-B5F6-B926-CD7F-289CAC9E2D01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339FA0-BD88-4FA0-FD8D-FCE1DED0616F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D5C802-CC48-6135-91AE-2C4DE7E40C52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FA3487-3CFB-F66A-1213-2B9C09F537A6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3D0D1FA2-BE20-FF87-A92B-075409AB2FD5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Face, Eye and Mouth Detection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F7C52-3000-B6FB-71AA-E1D91319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534D28-9D96-C140-4925-150129813B59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420772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92391A-E8A1-A26A-1B35-C5E450E0C1EA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BC8D51-EB14-5A99-02BC-1D92C4B03C1D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E75D5E-7866-4387-7E53-7A2063A16A41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F9942B-C0F8-CE18-C280-6217B8EDA912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4A4FB7-12C7-DA09-273F-23999C362F23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C8E5FD-7863-38E8-A44D-2E8F687E8F7B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F62E1-E9E3-3983-1E7A-3905149E361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F822A4-061D-8613-E1B5-7822C5E2E636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93A598-293D-2FCE-9AF5-10F7D405BFA2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4F5831-0563-CF31-3935-4FE64D26A5D8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C5B602F-B39C-FA56-B00B-416796A8826B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8D0919-A4C6-C3F4-E2A6-90A4C8F659A0}"/>
              </a:ext>
            </a:extLst>
          </p:cNvPr>
          <p:cNvGrpSpPr/>
          <p:nvPr/>
        </p:nvGrpSpPr>
        <p:grpSpPr>
          <a:xfrm>
            <a:off x="2315145" y="1171719"/>
            <a:ext cx="9314156" cy="5082099"/>
            <a:chOff x="2386265" y="1261241"/>
            <a:chExt cx="9408447" cy="5082099"/>
          </a:xfrm>
        </p:grpSpPr>
        <p:pic>
          <p:nvPicPr>
            <p:cNvPr id="4" name="Picture 3" descr="A collage of different faces&#10;&#10;Description automatically generated">
              <a:extLst>
                <a:ext uri="{FF2B5EF4-FFF2-40B4-BE49-F238E27FC236}">
                  <a16:creationId xmlns:a16="http://schemas.microsoft.com/office/drawing/2014/main" id="{6190E444-7218-DAC8-6243-8B95BD70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6265" y="1429880"/>
              <a:ext cx="6704202" cy="2258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67FCDC-1C2F-464D-C58A-C90F642A3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6265" y="3834789"/>
              <a:ext cx="1907852" cy="23144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F936FE-C3B8-2214-F760-1C19173C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7307" y="3813511"/>
              <a:ext cx="3114034" cy="218958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BEDBCC-1968-783B-00EC-1D6FC710D736}"/>
                </a:ext>
              </a:extLst>
            </p:cNvPr>
            <p:cNvSpPr txBox="1"/>
            <p:nvPr/>
          </p:nvSpPr>
          <p:spPr>
            <a:xfrm>
              <a:off x="9247271" y="1261241"/>
              <a:ext cx="2547441" cy="2296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Frontal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 left diagonal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 right diagonal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 right diagonal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 left diagonal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5A21BE-1135-F091-2064-28FD4EB9D9C6}"/>
                </a:ext>
              </a:extLst>
            </p:cNvPr>
            <p:cNvSpPr txBox="1"/>
            <p:nvPr/>
          </p:nvSpPr>
          <p:spPr>
            <a:xfrm>
              <a:off x="4284321" y="4127552"/>
              <a:ext cx="2626962" cy="1561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Frontal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 eyes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7B7CDD-9DE7-9C92-C95F-D95F339B46F6}"/>
                </a:ext>
              </a:extLst>
            </p:cNvPr>
            <p:cNvSpPr txBox="1"/>
            <p:nvPr/>
          </p:nvSpPr>
          <p:spPr>
            <a:xfrm>
              <a:off x="9890091" y="4368032"/>
              <a:ext cx="1869428" cy="826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</a:t>
              </a:r>
            </a:p>
            <a:p>
              <a:pPr marL="342900" indent="-342900">
                <a:buAutoNum type="alphaLcParenBoth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Wide open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EDF75-F5A0-254A-ED69-F60A87B42EE6}"/>
                </a:ext>
              </a:extLst>
            </p:cNvPr>
            <p:cNvSpPr txBox="1"/>
            <p:nvPr/>
          </p:nvSpPr>
          <p:spPr>
            <a:xfrm>
              <a:off x="2621931" y="6004786"/>
              <a:ext cx="8783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Fig: Subjects of head, eye, and mouth in different modes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26E258-A113-67DF-CE1F-ADDCF2D20C3E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BECBFA8-3555-E3EE-15D6-35B3A408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27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77FD5E-F112-CAE1-6372-186584FE447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284885-681C-7166-7E7C-4292D6856AD0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C78AF0-B631-9BD3-AE58-88999818FDD5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0EC5A-B878-D1B1-E4D8-5175527F4AA2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52BADA-8C57-4C7F-DF86-0271196E7160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5471ED-19A3-0AFC-3F9B-5E15DD6B4D43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AD851E-75C4-2EB7-5CA2-A2F3DBA1A5D7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0EA03B-061E-87F2-E0D2-403EBCE52F52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30B64A-B91C-F749-D2D2-567EC5D261CB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4A90E0-69F6-F0A8-7A75-0A2F6A9AA60F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5E9347C-62C9-6845-D9A9-5A5D29CABDE3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22C014-0717-B84C-E211-7A083842C7E7}"/>
              </a:ext>
            </a:extLst>
          </p:cNvPr>
          <p:cNvGrpSpPr/>
          <p:nvPr/>
        </p:nvGrpSpPr>
        <p:grpSpPr>
          <a:xfrm>
            <a:off x="2193436" y="1291417"/>
            <a:ext cx="9586868" cy="5146272"/>
            <a:chOff x="2193436" y="1291417"/>
            <a:chExt cx="9586868" cy="51462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91DF6C-5ED3-EDF7-948C-A9C09944B685}"/>
                </a:ext>
              </a:extLst>
            </p:cNvPr>
            <p:cNvSpPr txBox="1"/>
            <p:nvPr/>
          </p:nvSpPr>
          <p:spPr>
            <a:xfrm>
              <a:off x="7445387" y="1776360"/>
              <a:ext cx="3730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2: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Allowing malpractice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7D832C-28E7-951F-C6F5-B42B5DD61344}"/>
                </a:ext>
              </a:extLst>
            </p:cNvPr>
            <p:cNvSpPr txBox="1"/>
            <p:nvPr/>
          </p:nvSpPr>
          <p:spPr>
            <a:xfrm>
              <a:off x="2193436" y="1776360"/>
              <a:ext cx="3730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1: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Maintaining Integrity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E7B20C-5A03-AC1C-899A-A9A3DD0D3D9F}"/>
                </a:ext>
              </a:extLst>
            </p:cNvPr>
            <p:cNvSpPr txBox="1"/>
            <p:nvPr/>
          </p:nvSpPr>
          <p:spPr>
            <a:xfrm>
              <a:off x="2193436" y="2240130"/>
              <a:ext cx="4603172" cy="4197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Implementing rigorous invigilation procedures.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Designing the question paper with a moderate difficulty level.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Installing surveillance cameras for monitoring.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Enforcing a strict no-electronic-devices policy in the examination hall.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Arranging seating arrangements to prevent communication between candidates.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5F9D92-269E-290E-2C59-458F35E414F4}"/>
                </a:ext>
              </a:extLst>
            </p:cNvPr>
            <p:cNvSpPr txBox="1"/>
            <p:nvPr/>
          </p:nvSpPr>
          <p:spPr>
            <a:xfrm>
              <a:off x="7177132" y="2240130"/>
              <a:ext cx="4603172" cy="4197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Loosening invigilation measures intentionally.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Introducing highly challenging questions on the exam paper.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Omitting the installation of surveillance cameras.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Allowing electronic devices.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Allowing close proximity seating arrangements to encourage communication and collaboration among candidates.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D6297A-DACE-1A94-039C-3F61F16180B9}"/>
                </a:ext>
              </a:extLst>
            </p:cNvPr>
            <p:cNvSpPr txBox="1"/>
            <p:nvPr/>
          </p:nvSpPr>
          <p:spPr>
            <a:xfrm>
              <a:off x="2193436" y="1291417"/>
              <a:ext cx="8924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data is collected for two scenarios, each lasting for 30 seconds.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45E4DF-C997-DFFA-C78E-6C80A7856E0D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490931B-2C60-53C2-849D-0C8C0D0B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8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77FD5E-F112-CAE1-6372-186584FE447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284885-681C-7166-7E7C-4292D6856AD0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C78AF0-B631-9BD3-AE58-88999818FDD5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0EC5A-B878-D1B1-E4D8-5175527F4AA2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52BADA-8C57-4C7F-DF86-0271196E7160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5471ED-19A3-0AFC-3F9B-5E15DD6B4D43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AD851E-75C4-2EB7-5CA2-A2F3DBA1A5D7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0EA03B-061E-87F2-E0D2-403EBCE52F52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30B64A-B91C-F749-D2D2-567EC5D261CB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4A90E0-69F6-F0A8-7A75-0A2F6A9AA60F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5E9347C-62C9-6845-D9A9-5A5D29CABDE3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Data Collection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84DC7-F3D8-3077-2841-F913C3DF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02" y="3657468"/>
            <a:ext cx="2480106" cy="13112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2C389D-F540-1CF1-D2C9-8E2EA26E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02" y="5066406"/>
            <a:ext cx="2480106" cy="12458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875901-6BE6-736D-91D1-6721FBF45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02" y="2216880"/>
            <a:ext cx="2480106" cy="12432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47F5FB-2021-D40C-EC36-41A1A481DA7E}"/>
              </a:ext>
            </a:extLst>
          </p:cNvPr>
          <p:cNvSpPr txBox="1"/>
          <p:nvPr/>
        </p:nvSpPr>
        <p:spPr>
          <a:xfrm>
            <a:off x="2193436" y="1776360"/>
            <a:ext cx="373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Integrity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9352CE-674B-2A86-1ACE-40234603044A}"/>
              </a:ext>
            </a:extLst>
          </p:cNvPr>
          <p:cNvSpPr txBox="1"/>
          <p:nvPr/>
        </p:nvSpPr>
        <p:spPr>
          <a:xfrm>
            <a:off x="7445387" y="1776360"/>
            <a:ext cx="373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malpractice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6500D-12CF-7419-B854-D049BF80796C}"/>
              </a:ext>
            </a:extLst>
          </p:cNvPr>
          <p:cNvSpPr txBox="1"/>
          <p:nvPr/>
        </p:nvSpPr>
        <p:spPr>
          <a:xfrm>
            <a:off x="2193436" y="1291417"/>
            <a:ext cx="892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data is collected for two scenarios, each lasting for 30 seconds.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0955B2-FCF7-66F3-82F5-9107ED88A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551" y="2261303"/>
            <a:ext cx="2480106" cy="12432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A0CF8F-E419-0D6B-2DCC-4AC1552F3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8551" y="3657468"/>
            <a:ext cx="2480106" cy="12588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8D33CF-E37D-FDA0-A65F-455DDC84C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552" y="5037365"/>
            <a:ext cx="2480106" cy="1249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609484-63AD-81D6-3E43-0B2F0B43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D8575-833C-8058-A988-AAC6B73975F4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57152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EBAC82-F796-0A47-61E5-C8263E9C4A18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44BE75-130A-AAD8-2CAB-FDD00EFF81F1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D6127F-5C18-5AA0-91C7-2F14DC9E040C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416B9E-0AE8-D017-728F-A59A46E49A5B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03CF8-6433-FC21-FE18-AD8416448AC5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00450F-9681-F819-0B80-9320C6E48FC3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2C06EE-790B-0A91-C2D0-91E09CC6A15C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E6E35E-21A8-C289-C4FD-BAAEE1B1B460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3708D0-27C3-A92F-8972-2E5C42EFACBC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170B5-8454-8A25-C239-C19A8C433A45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444CBAF-5162-9926-2140-768D3D0AED66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Assitance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Results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F55243-0F35-38E2-1C50-1D5C0876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69" y="1306131"/>
            <a:ext cx="8820416" cy="1415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0F73-A845-4687-7DA7-DD314403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74" y="3250718"/>
            <a:ext cx="4870704" cy="2213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228E1-0BD2-83B5-5B6D-08DE5898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481" y="3229636"/>
            <a:ext cx="3689774" cy="130954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1D2FB07-A8DE-3F9E-BF32-64989A0CF9DF}"/>
              </a:ext>
            </a:extLst>
          </p:cNvPr>
          <p:cNvGrpSpPr/>
          <p:nvPr/>
        </p:nvGrpSpPr>
        <p:grpSpPr>
          <a:xfrm>
            <a:off x="7709726" y="4662540"/>
            <a:ext cx="3725529" cy="1415555"/>
            <a:chOff x="3297230" y="3207344"/>
            <a:chExt cx="4853122" cy="129076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673A44-A43E-8CF9-1109-FF7120E95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4512" y="3364577"/>
              <a:ext cx="257056" cy="1133531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DC26F75-C978-9DCD-B0E2-FA4BA3ADE11E}"/>
                </a:ext>
              </a:extLst>
            </p:cNvPr>
            <p:cNvGrpSpPr/>
            <p:nvPr/>
          </p:nvGrpSpPr>
          <p:grpSpPr>
            <a:xfrm>
              <a:off x="3297230" y="3207344"/>
              <a:ext cx="4853122" cy="1290764"/>
              <a:chOff x="3297230" y="3207344"/>
              <a:chExt cx="4853122" cy="129076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D2EF920-5E88-DE53-E56A-EF8DF378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5472" y="3364577"/>
                <a:ext cx="4564880" cy="113353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7667ED-7753-34EC-C63F-480E772FF46A}"/>
                  </a:ext>
                </a:extLst>
              </p:cNvPr>
              <p:cNvSpPr txBox="1"/>
              <p:nvPr/>
            </p:nvSpPr>
            <p:spPr>
              <a:xfrm rot="16200000">
                <a:off x="2856173" y="3648401"/>
                <a:ext cx="1283045" cy="40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 Class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0CF8A1-4D91-15D6-6452-C40B134D5B2A}"/>
              </a:ext>
            </a:extLst>
          </p:cNvPr>
          <p:cNvSpPr txBox="1"/>
          <p:nvPr/>
        </p:nvSpPr>
        <p:spPr>
          <a:xfrm>
            <a:off x="1788213" y="2721687"/>
            <a:ext cx="10231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Accuracy scores obtained by different deep learning models for classification of head pose, eye gaze and mouth state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983FD-A692-3C6F-3390-A833EE385AB6}"/>
              </a:ext>
            </a:extLst>
          </p:cNvPr>
          <p:cNvSpPr txBox="1"/>
          <p:nvPr/>
        </p:nvSpPr>
        <p:spPr>
          <a:xfrm>
            <a:off x="2261474" y="5510667"/>
            <a:ext cx="5224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Confusion matrices for head pose, eye gaze, and mouth state classification			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B88614-4370-8240-8EDB-D1F7EF11D4A9}"/>
              </a:ext>
            </a:extLst>
          </p:cNvPr>
          <p:cNvSpPr txBox="1"/>
          <p:nvPr/>
        </p:nvSpPr>
        <p:spPr>
          <a:xfrm>
            <a:off x="5165940" y="5816485"/>
            <a:ext cx="2061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HP – Head pose, EG – Eye gaze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EADFA27-5A6A-8E3D-A859-1053F61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869DD-06AB-17D1-7BF8-02257BDB46B7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22203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97038-32CF-7542-8CEB-8286E738E116}"/>
              </a:ext>
            </a:extLst>
          </p:cNvPr>
          <p:cNvSpPr txBox="1"/>
          <p:nvPr/>
        </p:nvSpPr>
        <p:spPr>
          <a:xfrm>
            <a:off x="2412459" y="3885612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5ED6D-FEE9-E63D-3511-12007450BC72}"/>
              </a:ext>
            </a:extLst>
          </p:cNvPr>
          <p:cNvSpPr txBox="1"/>
          <p:nvPr/>
        </p:nvSpPr>
        <p:spPr>
          <a:xfrm>
            <a:off x="2412459" y="3198167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Assistance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A3C6E-957E-B059-2F03-B35A31B709D2}"/>
              </a:ext>
            </a:extLst>
          </p:cNvPr>
          <p:cNvSpPr txBox="1"/>
          <p:nvPr/>
        </p:nvSpPr>
        <p:spPr>
          <a:xfrm>
            <a:off x="2412459" y="2510722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2412459" y="1823277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E8FD2-6D83-3E06-0446-9984F7D9C45D}"/>
              </a:ext>
            </a:extLst>
          </p:cNvPr>
          <p:cNvSpPr txBox="1"/>
          <p:nvPr/>
        </p:nvSpPr>
        <p:spPr>
          <a:xfrm>
            <a:off x="2412459" y="4573057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F5828-3377-B61C-7835-487381E4D042}"/>
              </a:ext>
            </a:extLst>
          </p:cNvPr>
          <p:cNvSpPr txBox="1"/>
          <p:nvPr/>
        </p:nvSpPr>
        <p:spPr>
          <a:xfrm>
            <a:off x="2412459" y="5260502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2D9FE-E460-B47F-7AF8-399E274C310C}"/>
              </a:ext>
            </a:extLst>
          </p:cNvPr>
          <p:cNvSpPr txBox="1"/>
          <p:nvPr/>
        </p:nvSpPr>
        <p:spPr>
          <a:xfrm>
            <a:off x="2412459" y="1135832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D177B8-2608-0E2C-2CA4-FED78BFE2700}"/>
              </a:ext>
            </a:extLst>
          </p:cNvPr>
          <p:cNvSpPr txBox="1"/>
          <p:nvPr/>
        </p:nvSpPr>
        <p:spPr>
          <a:xfrm>
            <a:off x="2412459" y="5947947"/>
            <a:ext cx="699208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Future Scope</a:t>
            </a:r>
          </a:p>
        </p:txBody>
      </p:sp>
    </p:spTree>
    <p:extLst>
      <p:ext uri="{BB962C8B-B14F-4D97-AF65-F5344CB8AC3E}">
        <p14:creationId xmlns:p14="http://schemas.microsoft.com/office/powerpoint/2010/main" val="3325383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08724E-1B78-443B-BD60-2E7DDA7D7F88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7EAF47-503E-AF65-0599-0E196A0E33A5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F568E5-2787-E26D-CA48-F901CF7F7644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91077E-8064-B7B2-FF69-F35409759AED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8D7F99-2B82-AFDB-1BF9-1749288D25FF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4B32FC-3987-6DD2-D015-7AB27F424A74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C5425-69FE-6BE4-6475-66F96625ADF1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330BFE-243B-DB27-42EE-A4CF15B0FE85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386F57-029E-2B85-EA90-ED0DB63082A7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C5064C-C005-7F28-8DFF-4C2E89472AF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D1C280B-EBF4-5635-D606-CF748E2C33A9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Temporal Variations - LSTM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345A-8877-1E43-125B-BBE22B5CB2E2}"/>
              </a:ext>
            </a:extLst>
          </p:cNvPr>
          <p:cNvSpPr txBox="1"/>
          <p:nvPr/>
        </p:nvSpPr>
        <p:spPr>
          <a:xfrm>
            <a:off x="3838663" y="6128390"/>
            <a:ext cx="6927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Comparison of variations in head pose and mouth state of malpractice and sincere cases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D1B18-050D-EFAA-188A-44E0B8A88356}"/>
              </a:ext>
            </a:extLst>
          </p:cNvPr>
          <p:cNvSpPr txBox="1"/>
          <p:nvPr/>
        </p:nvSpPr>
        <p:spPr>
          <a:xfrm>
            <a:off x="2228192" y="1241665"/>
            <a:ext cx="965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head pose, eye gaze, and mouth state are formed from the sequence of frames of video.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6D0FD8-975B-C6BB-951B-093DDB373EDA}"/>
              </a:ext>
            </a:extLst>
          </p:cNvPr>
          <p:cNvGrpSpPr/>
          <p:nvPr/>
        </p:nvGrpSpPr>
        <p:grpSpPr>
          <a:xfrm>
            <a:off x="2228192" y="1796731"/>
            <a:ext cx="9657266" cy="4194262"/>
            <a:chOff x="9832" y="-3821"/>
            <a:chExt cx="12182168" cy="54076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F784DA4-0B40-4844-4B63-8939F80D7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9832" y="-3821"/>
              <a:ext cx="12182168" cy="274899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FAC2193-39F0-A2CE-B2EB-8B25587E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2" y="2745173"/>
              <a:ext cx="12182168" cy="2658675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21505-A55C-1CA3-17B0-55C7CD64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4C6D4B-7F5A-5214-9766-5A2CD749FD73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309242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9D1C280B-EBF4-5635-D606-CF748E2C33A9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Temporal Variations - LSTM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F46BA-F92D-5B8B-81E0-F34778A79F17}"/>
              </a:ext>
            </a:extLst>
          </p:cNvPr>
          <p:cNvSpPr txBox="1"/>
          <p:nvPr/>
        </p:nvSpPr>
        <p:spPr>
          <a:xfrm>
            <a:off x="2228192" y="1241665"/>
            <a:ext cx="965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head pose, eye gaze, and mouth state are formed from the sequence of frames of video.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45AC4E-5A38-92BB-269A-795CE0D3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92" y="1887996"/>
            <a:ext cx="9657266" cy="42074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EF56CB-CF4D-E0F8-E6ED-54DD8181A210}"/>
              </a:ext>
            </a:extLst>
          </p:cNvPr>
          <p:cNvSpPr txBox="1"/>
          <p:nvPr/>
        </p:nvSpPr>
        <p:spPr>
          <a:xfrm>
            <a:off x="3838663" y="6128390"/>
            <a:ext cx="6927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Comparison of variations in left eye and right eye gazes of malpractice and sincere cases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25EA20-4640-8BAC-A6FC-D52F355C95DB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388784-D39A-FC19-141F-BA5796EEEA69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03B3BB-9892-B475-82E6-D33C9B23976A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847C03-A13D-DD6A-5AA6-A48F261D1289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956802-55EF-617B-F50A-06F109A0633F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630F15-16BB-AD6A-753E-6D4CC5C7B96E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A6EBF8-498D-E478-EE6A-3FFCCBBFDD9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BA3B85-BFCC-F8F3-3F41-EE440A7109F3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295CCD-F891-4458-461B-D9C76E69D476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2FAA49-498A-74FC-0A90-7DB0D26A7BA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FBB4F-511E-AE1C-062F-DB911C68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078E0-FEA9-47A4-2B0C-37C177191026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27088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01A16-39B0-DA32-3A3A-A48DF933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89" y="1677701"/>
            <a:ext cx="2865570" cy="417529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EDEBB3B-5652-D018-DCD2-31F55256C7D1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- LSTM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3538E-9EC0-E415-0616-75BD7CC53765}"/>
              </a:ext>
            </a:extLst>
          </p:cNvPr>
          <p:cNvSpPr txBox="1"/>
          <p:nvPr/>
        </p:nvSpPr>
        <p:spPr>
          <a:xfrm>
            <a:off x="1974273" y="1194955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is used to capture the temporal information among the sequences obtained and thus to detect the malpractice.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DA4C3-1153-EADA-B7F4-F965B4DA7D1A}"/>
              </a:ext>
            </a:extLst>
          </p:cNvPr>
          <p:cNvSpPr txBox="1"/>
          <p:nvPr/>
        </p:nvSpPr>
        <p:spPr>
          <a:xfrm>
            <a:off x="4798151" y="5824484"/>
            <a:ext cx="5015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Architecture of the LSTM network developed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05EA9E-C9CA-D791-78C5-521B1B011524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35B9C-4E1B-850A-1402-3D2E1085B6BD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98E78A-7627-E97B-BC01-F1A733D48A06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9D1D5A-EDFC-CE64-AE7F-A4F9E7F0110F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DD2E11-CC84-3939-B3E7-122A6D746BA4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D2C13A-5CE5-9E7C-F4BD-5715E13457CC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6F5CBE-CC4D-3CE3-4611-FC6B201B51CB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197502-D29B-D510-6872-DF509D379F4E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122598-EB14-3B6A-3698-701DB1490F2F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6D260F-1FEB-3AB6-DD2E-79BCB54BBA3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63D20-2E5A-6AAE-97ED-759A3825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A918C-6A9D-9EB3-C1AD-29F35CB94E02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5071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D72402-AF70-3F08-7346-4D058DF44BE8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Network- Results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3B76E7-E8A3-DD14-3DCC-6820DF02A462}"/>
              </a:ext>
            </a:extLst>
          </p:cNvPr>
          <p:cNvGrpSpPr/>
          <p:nvPr/>
        </p:nvGrpSpPr>
        <p:grpSpPr>
          <a:xfrm>
            <a:off x="3405396" y="3841636"/>
            <a:ext cx="6411220" cy="1771458"/>
            <a:chOff x="3405396" y="3841636"/>
            <a:chExt cx="6411220" cy="1771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5BA7FD-86F5-D74E-AAAE-4627269F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5396" y="3841636"/>
              <a:ext cx="6411220" cy="13908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6570E5-3336-2671-29C5-3C46CDD99D30}"/>
                </a:ext>
              </a:extLst>
            </p:cNvPr>
            <p:cNvSpPr txBox="1"/>
            <p:nvPr/>
          </p:nvSpPr>
          <p:spPr>
            <a:xfrm>
              <a:off x="3522518" y="5274540"/>
              <a:ext cx="6294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 of results obtained by RNN and LSTM layers in the network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A4D421-53DD-15FA-96F1-B8722B536388}"/>
              </a:ext>
            </a:extLst>
          </p:cNvPr>
          <p:cNvSpPr txBox="1"/>
          <p:nvPr/>
        </p:nvSpPr>
        <p:spPr>
          <a:xfrm>
            <a:off x="2831462" y="1620105"/>
            <a:ext cx="889461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(Recurrent neural network) can be used to analyze temporal information.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Could not effectively capture long-range dependencies.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(Long Short Term Memory) shows robust capabilities in capturing long-range dependencies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E40424-DDDB-EB22-5E35-0A7C80E374F2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985B41-6635-3DED-8591-0C2904FD20C0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75E7AD-0511-047B-EE9A-2A0F88B319CA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85B83F-16FD-9FF5-1CDF-6324DCD5E571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ECFE1F-A16F-0853-49A6-42306C61952B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01ED416-A8A0-411C-B5F2-656B190FEBBC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1A2F9F-6641-19F3-41AA-5A27D398BFCF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BC5B2C-9148-DD10-145C-5D4A4F41DB54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7D231F-F3B3-2AE2-DC3C-46CED9B750BE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4FC46-6F6B-CF0A-B38F-3FFCD90EEEF8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A756F-3887-A39E-D7E1-54B3BAE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778002-29DB-0ABC-6202-16EBD756415D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34346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9617DA-250E-936F-45E5-2442AE77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1" y="814745"/>
            <a:ext cx="9725355" cy="54959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368E37-768E-92A8-A973-086304FAEA21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C91521-B5B4-6D39-5A7E-8E287F3B4561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544876-7B63-EC30-F9AB-CAC1E9F774BA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65EC77-9091-DE1B-56AE-BCDED99429C1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B0DFA6-663F-7237-A427-DBFBCC80C1A2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D12D94-D699-68EC-9921-10DA0391658C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7D7E55-F4E0-8893-5D9E-9C01441F5DED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D08E60-0953-FBAF-1A38-0F09F9651BA5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1B818D-F4BB-9D6C-8087-42F497E7DF2A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6D26C4-5CD4-0941-E82B-80C941B8B933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65ED564-96BE-F4E2-5E00-72495227BAB4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3F601A-53D0-25B7-9B63-0F9E9D911315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967210B-F03B-DCDA-6E36-89C6687C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57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C81A40D-F25F-7327-CC9F-45218552B864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3A5F42-1A0D-D297-03BB-CF128DBDD0B4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DF84F6-993D-5F88-3CD3-6834CBD2B98A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C97E01-FC24-E499-22BE-53590A00B974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EE8E05-B5B7-9358-D43F-E7E729E9484A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A22F51-31E4-B581-9B81-AE7549ECA699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6D3B7-1DE3-FDAA-8D6C-9E36FB34AF89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90A9B3-8C56-6A00-F4BC-46E8972F867B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DDA4AE-DBA8-5852-DC6A-15CE336CCD15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213606-F73D-2A7D-836D-8728939CA353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7B30CB2-8CE5-2D93-E28A-CCC25691CEB1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3DD70-0797-1F5F-4ECE-5D70E084258D}"/>
              </a:ext>
            </a:extLst>
          </p:cNvPr>
          <p:cNvGrpSpPr/>
          <p:nvPr/>
        </p:nvGrpSpPr>
        <p:grpSpPr>
          <a:xfrm>
            <a:off x="2397015" y="1386279"/>
            <a:ext cx="9133609" cy="4483380"/>
            <a:chOff x="2397015" y="1386279"/>
            <a:chExt cx="9133609" cy="4483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610CAF-9847-B1F3-8F46-805892BD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7395" y="2205407"/>
              <a:ext cx="6947336" cy="31735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9558C2-AC42-85C3-B527-BEB9F26F0367}"/>
                </a:ext>
              </a:extLst>
            </p:cNvPr>
            <p:cNvSpPr txBox="1"/>
            <p:nvPr/>
          </p:nvSpPr>
          <p:spPr>
            <a:xfrm>
              <a:off x="3532909" y="5500327"/>
              <a:ext cx="6861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Fig: Webpages showing login and registration forms of the software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30E3B2-0A10-546D-4B8D-7333E8D94F1B}"/>
                </a:ext>
              </a:extLst>
            </p:cNvPr>
            <p:cNvSpPr txBox="1"/>
            <p:nvPr/>
          </p:nvSpPr>
          <p:spPr>
            <a:xfrm>
              <a:off x="2397015" y="1386279"/>
              <a:ext cx="9133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Developed front-end GUI using PyQt6 tool utilizing the local database for storing students’ data.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97D93-FB8F-C0A3-7197-5D339531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8C948-A158-92BA-9E94-5C9C6777C522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234826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3095CC-C2F8-1349-899A-B1A321520A4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D46E2B-653F-8EFD-3CE6-637C4FC9B646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118BE-AC3E-795F-9FA0-E1219ED17917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EF0618-2EC1-A848-BB7E-48E77FF3F7D0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8D904D-9E92-C27A-2354-1DB6D9F68F37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B2135D-B154-5597-6D51-EECAB1A48D20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D17746-934D-B30E-3B91-B9FEA0F3CE27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1294A6-A3B1-92F9-3A9E-01A256717276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963EAF-624A-3CAF-DB3D-4A4EEE6D0D9A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168DA-A172-E275-A9B8-00A49388527B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4EC2519-9639-6B05-465D-3BF95CE3D495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31C0D-0C6C-6CBD-4053-B532ACC356E2}"/>
              </a:ext>
            </a:extLst>
          </p:cNvPr>
          <p:cNvSpPr txBox="1"/>
          <p:nvPr/>
        </p:nvSpPr>
        <p:spPr>
          <a:xfrm>
            <a:off x="2306782" y="2117047"/>
            <a:ext cx="9081654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end-to-end algorithm to detect malpractice in online exams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Formed a database of complete student data, implementing stringent security measures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 face liveliness detection feature in impersonation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various pre-trained models, developed a set of robust deep-learning frameworks for classification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DE1762-ED5C-3227-78A6-D802FDA8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1E560-CC74-27A1-A03E-C8CBF5916442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281813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4322B96-E4F4-CBE6-E00C-0C8DD4DEB30E}"/>
              </a:ext>
            </a:extLst>
          </p:cNvPr>
          <p:cNvGrpSpPr/>
          <p:nvPr/>
        </p:nvGrpSpPr>
        <p:grpSpPr>
          <a:xfrm>
            <a:off x="2051575" y="1723696"/>
            <a:ext cx="9738965" cy="4515892"/>
            <a:chOff x="1557589" y="1439917"/>
            <a:chExt cx="9738965" cy="45158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8CE7EE-83D3-065D-3B02-DE25E956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7589" y="1439917"/>
              <a:ext cx="4306868" cy="27537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DEF89-3E10-4368-02D5-DA508E4B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0733" y="1439917"/>
              <a:ext cx="5035821" cy="27537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1CAFF4-206B-DF8B-53D8-53B053B0B940}"/>
                </a:ext>
              </a:extLst>
            </p:cNvPr>
            <p:cNvSpPr txBox="1"/>
            <p:nvPr/>
          </p:nvSpPr>
          <p:spPr>
            <a:xfrm>
              <a:off x="1557589" y="4478482"/>
              <a:ext cx="430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Fig: Strategically placing a mobile device in front of the exam screen to minimize eye movement variation, thus deceiving the monitoring camera.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09E669-5C1B-0A2E-FCD8-93EC289D2FB4}"/>
                </a:ext>
              </a:extLst>
            </p:cNvPr>
            <p:cNvSpPr txBox="1"/>
            <p:nvPr/>
          </p:nvSpPr>
          <p:spPr>
            <a:xfrm>
              <a:off x="6244661" y="4478481"/>
              <a:ext cx="43068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Fig: Positioning the genuine candidate behind the laptop with the camera angled away, creating the illusion that they are facing the screen, while the proxy sits in front of the screen.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D04D1E-45BD-D1CB-1195-E187A8D62806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E84FED-08C3-963D-F437-8FF1D5DEEAEC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7C4266-265B-4908-08D2-1B3E47D9A83C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707D78-9D34-5C4E-E80D-14CC5EB466EA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98F8A8-7DC2-D6C6-D52B-277EFE07FE25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C7D20C-A8CB-19E0-2A2E-1243CE1840D5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21FF8E-FF59-B78D-6F87-56AF3455B6B6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B4EB92-65EC-4E92-2C30-C094F5BA2A48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E92628-4326-3ECD-51DA-5A2D07C0ABB7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88C1B-B847-59CD-EED6-64DBC08801DC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30CFBE5-9118-4F2F-2D7A-72F8F0E9A740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Future work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8B346-5755-F9D8-3EEF-025B04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6B562-F44D-D1F3-9C47-262F8F63C52C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75552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DD2A8-D0AA-EFFA-6647-93F6FF8F627E}"/>
              </a:ext>
            </a:extLst>
          </p:cNvPr>
          <p:cNvSpPr txBox="1"/>
          <p:nvPr/>
        </p:nvSpPr>
        <p:spPr>
          <a:xfrm>
            <a:off x="2353540" y="2583539"/>
            <a:ext cx="9239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submitted our research manuscript titled”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Multimodal Approach for Detecting Malpractice in Online Exams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Education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consideration.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submission: April 30, 2024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CE1EA-D15E-6ECA-A9E7-A0D10C03A044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3C587B-B75B-ED4B-E984-8073BAAAC349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7AE91-D5C1-9BD3-6826-3CBE656CEEE6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162EEF-7DD8-3B39-DF1C-BC1ADAA702BC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DF9496-0E15-6E76-8A39-086777011142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FE8628-D3E5-B51D-69BA-70E9E9A39147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Publications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EE953E-6761-AF99-A885-851BD4208D6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0C2358-E577-6CCD-1916-4E877EDE9EF1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Assitance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54391F-168C-A08D-AAE7-1E4F2BB74EAE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0F76AA-FE0A-B6EB-168C-81C9A7C5A523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CE0837C-289A-9389-CB68-60B09D328C9C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Publications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CE2C-7487-1209-73A1-B2532A73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C04BB-6305-2EC2-05FB-4C30B61BFB69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42893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B1BD27-66B5-91AF-00A4-F2BB28F2CBA2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E5EAC3-E434-E38E-C85A-1BA440E868A1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3493BE-8896-687F-E398-9ADDD3A4688D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004FFC-42C6-AEFC-25DF-6649E88BCA11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EADB44-69DA-ED1B-0BA1-F1156551E9B9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24E14A-F301-23FA-00B2-1ACD0EF48B1D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Publications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8FEB46-83C1-C5D0-CE0E-21E4663AAC78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3042E6-B890-3DD1-6DF4-A595727EFDF9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Assitance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4863A7-8E17-4D27-BA58-14E26AE5FE4A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714734-010F-A812-9DAE-EF0D0FEB64BD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CFA995F-EBF3-8B98-42F1-6514936A197E}"/>
              </a:ext>
            </a:extLst>
          </p:cNvPr>
          <p:cNvSpPr txBox="1">
            <a:spLocks/>
          </p:cNvSpPr>
          <p:nvPr/>
        </p:nvSpPr>
        <p:spPr>
          <a:xfrm>
            <a:off x="-3244" y="263318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9B458-D356-2825-9BBA-5AC00085178C}"/>
              </a:ext>
            </a:extLst>
          </p:cNvPr>
          <p:cNvSpPr txBox="1"/>
          <p:nvPr/>
        </p:nvSpPr>
        <p:spPr>
          <a:xfrm>
            <a:off x="2396358" y="1757203"/>
            <a:ext cx="85238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C. S. Indi, V. </a:t>
            </a:r>
            <a:r>
              <a:rPr lang="en-US" dirty="0" err="1"/>
              <a:t>Pritham</a:t>
            </a:r>
            <a:r>
              <a:rPr lang="en-US" dirty="0"/>
              <a:t>, V. Acharya, and K. </a:t>
            </a:r>
            <a:r>
              <a:rPr lang="en-US" dirty="0" err="1"/>
              <a:t>Prakasha</a:t>
            </a:r>
            <a:r>
              <a:rPr lang="en-US" dirty="0"/>
              <a:t>, “Detection of malpractice in e-exams by head pose and gaze estimation,” International Journal of Emerging Technologies in Learning (Online), vol. 16, no. 8, p. 47, 2021.</a:t>
            </a:r>
          </a:p>
          <a:p>
            <a:endParaRPr lang="en-US" dirty="0"/>
          </a:p>
          <a:p>
            <a:r>
              <a:rPr lang="en-US" dirty="0"/>
              <a:t>[2] K. Nataraj, D. Xavier, T. </a:t>
            </a:r>
            <a:r>
              <a:rPr lang="en-US" dirty="0" err="1"/>
              <a:t>Vishrutha</a:t>
            </a:r>
            <a:r>
              <a:rPr lang="en-US" dirty="0"/>
              <a:t>, S. Kavya, and M. </a:t>
            </a:r>
            <a:r>
              <a:rPr lang="en-US" dirty="0" err="1"/>
              <a:t>Hemalatha</a:t>
            </a:r>
            <a:r>
              <a:rPr lang="en-US" dirty="0"/>
              <a:t>, “Malpractice detection system for online examination using ai,” in International Conference on Data Science, Machine Learning and Applications. Springer, 2022, pp. 381–389</a:t>
            </a:r>
          </a:p>
          <a:p>
            <a:endParaRPr lang="en-US" dirty="0"/>
          </a:p>
          <a:p>
            <a:r>
              <a:rPr lang="en-US" dirty="0"/>
              <a:t>[3] D. </a:t>
            </a:r>
            <a:r>
              <a:rPr lang="en-US" dirty="0" err="1"/>
              <a:t>Kangane</a:t>
            </a:r>
            <a:r>
              <a:rPr lang="en-US" dirty="0"/>
              <a:t>, S. </a:t>
            </a:r>
            <a:r>
              <a:rPr lang="en-US" dirty="0" err="1"/>
              <a:t>Pappu</a:t>
            </a:r>
            <a:r>
              <a:rPr lang="en-US" dirty="0"/>
              <a:t>, V. Shah, and N. Shaikh, “Problems &amp; malpractices during online exams with possible solutions,” 2021. </a:t>
            </a:r>
          </a:p>
          <a:p>
            <a:endParaRPr lang="en-US" dirty="0"/>
          </a:p>
          <a:p>
            <a:r>
              <a:rPr lang="en-US" dirty="0"/>
              <a:t>[4] L. Wei, Z. Cong, and Y. </a:t>
            </a:r>
            <a:r>
              <a:rPr lang="en-US" dirty="0" err="1"/>
              <a:t>Zhiwei</a:t>
            </a:r>
            <a:r>
              <a:rPr lang="en-US" dirty="0"/>
              <a:t>, “Fingerprint based identity authentication for online examination system,” in 2010 Second International Workshop on Education Technology and Computer Science, vol. 3, 2010, pp. 307–310.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3D294C6-18E2-6EDB-1BD4-A06EDE46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587BA-75B5-FEF4-2E53-1386C8721B51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30378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dvanced Certification Program in Full Stack Java Development By EICT  Academy IIT Guwahati">
            <a:extLst>
              <a:ext uri="{FF2B5EF4-FFF2-40B4-BE49-F238E27FC236}">
                <a16:creationId xmlns:a16="http://schemas.microsoft.com/office/drawing/2014/main" id="{7ECFB8E6-95AF-ED1F-1A94-8970BC8C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9" y="1309861"/>
            <a:ext cx="2427890" cy="16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nline Certification in IoT, Cloud Computing and Edge AI By E&amp;ICT Academy, IIT  Guwahati | The IoT Academy">
            <a:extLst>
              <a:ext uri="{FF2B5EF4-FFF2-40B4-BE49-F238E27FC236}">
                <a16:creationId xmlns:a16="http://schemas.microsoft.com/office/drawing/2014/main" id="{0A7BE538-D91D-0CFA-914E-0A1096BB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53" y="2744540"/>
            <a:ext cx="2793124" cy="14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ertificate programme in Data Science and Machine Learning by IIT Delhi">
            <a:extLst>
              <a:ext uri="{FF2B5EF4-FFF2-40B4-BE49-F238E27FC236}">
                <a16:creationId xmlns:a16="http://schemas.microsoft.com/office/drawing/2014/main" id="{B5422590-8CE9-90EF-EC1F-3C25231A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4" y="3549106"/>
            <a:ext cx="2612199" cy="26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BCC1CD-F1E2-8014-456E-A79CE0940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102" y="2288566"/>
            <a:ext cx="3659298" cy="1829649"/>
          </a:xfrm>
          <a:prstGeom prst="rect">
            <a:avLst/>
          </a:prstGeom>
        </p:spPr>
      </p:pic>
      <p:pic>
        <p:nvPicPr>
          <p:cNvPr id="4106" name="Picture 10" descr="IIT Guwahati Signs MoU with Acciojob ...">
            <a:extLst>
              <a:ext uri="{FF2B5EF4-FFF2-40B4-BE49-F238E27FC236}">
                <a16:creationId xmlns:a16="http://schemas.microsoft.com/office/drawing/2014/main" id="{1130DB3C-1121-03DA-5655-C7F37DE1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7" y="4436084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IT Delhi Launches Online Executive Certificate Program in Digital  Marketing; Apply till Feb 24, 2024">
            <a:extLst>
              <a:ext uri="{FF2B5EF4-FFF2-40B4-BE49-F238E27FC236}">
                <a16:creationId xmlns:a16="http://schemas.microsoft.com/office/drawing/2014/main" id="{96ABCF61-A358-76D9-2AB6-5ECD5D4B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97" y="931253"/>
            <a:ext cx="3833480" cy="138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eep Learning IIT Roorkee ...">
            <a:extLst>
              <a:ext uri="{FF2B5EF4-FFF2-40B4-BE49-F238E27FC236}">
                <a16:creationId xmlns:a16="http://schemas.microsoft.com/office/drawing/2014/main" id="{E9D4E7FC-B65D-5D6F-C493-A2DC9D84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99" y="4302734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AB414C-77D6-F36D-9A12-D47FE6DA9446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5061AF-78DD-0248-3B2E-44AC51F8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15394-97C6-E45B-5A9E-3BF748C9E9D7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2191426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osing Slides PPT Slide 5">
            <a:extLst>
              <a:ext uri="{FF2B5EF4-FFF2-40B4-BE49-F238E27FC236}">
                <a16:creationId xmlns:a16="http://schemas.microsoft.com/office/drawing/2014/main" id="{CE34EAF5-7E36-E304-983B-19EF4A861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0"/>
          <a:stretch/>
        </p:blipFill>
        <p:spPr bwMode="auto">
          <a:xfrm>
            <a:off x="1685596" y="296515"/>
            <a:ext cx="8820807" cy="62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9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64E88-AA2C-A73D-B01B-087FF47D2ADA}"/>
              </a:ext>
            </a:extLst>
          </p:cNvPr>
          <p:cNvSpPr txBox="1"/>
          <p:nvPr/>
        </p:nvSpPr>
        <p:spPr>
          <a:xfrm>
            <a:off x="447554" y="469957"/>
            <a:ext cx="112968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Siamese network</a:t>
            </a:r>
            <a:r>
              <a:rPr lang="en-US" dirty="0"/>
              <a:t>: a n/w which is used to find similarities/ differences between two inputs. This n/w is a combination of two similar networks with the same parameters but different inputs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Precision: Measures the accuracy of positive predictions</a:t>
            </a:r>
          </a:p>
          <a:p>
            <a:pPr marL="342900" indent="-342900">
              <a:buAutoNum type="arabicPeriod"/>
            </a:pPr>
            <a:r>
              <a:rPr lang="en-US" dirty="0"/>
              <a:t>Recall: Measures the completeness of positive predictions</a:t>
            </a:r>
          </a:p>
          <a:p>
            <a:pPr marL="342900" indent="-342900">
              <a:buAutoNum type="arabicPeriod"/>
            </a:pPr>
            <a:r>
              <a:rPr lang="en-US" dirty="0"/>
              <a:t>F1 score: The harmonic mean of precision and recall, which gives equal weight to both metrics – to get a comprehensive understanding of model’s performance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cascade is an algorithm to detect objects – used edge/ line detection features</a:t>
            </a:r>
          </a:p>
          <a:p>
            <a:pPr marL="342900" indent="-342900">
              <a:buAutoNum type="arabicPeriod"/>
            </a:pPr>
            <a:r>
              <a:rPr lang="en-US" dirty="0"/>
              <a:t>Pooing: Process of reducing spatial dimensions of feature maps while preserving important information</a:t>
            </a:r>
          </a:p>
          <a:p>
            <a:pPr marL="342900" indent="-342900">
              <a:buAutoNum type="arabicPeriod"/>
            </a:pPr>
            <a:r>
              <a:rPr lang="en-US" dirty="0"/>
              <a:t>RNN – short term dependencies, LSTM – long term dependencies (machine translation, speech recognition)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VGG16</a:t>
            </a:r>
            <a:r>
              <a:rPr lang="en-US" dirty="0"/>
              <a:t>: (13CL+3FL) – first n/w to demonstrate that performance increases with depth – large </a:t>
            </a:r>
            <a:r>
              <a:rPr lang="en-US" dirty="0" err="1"/>
              <a:t>no.of</a:t>
            </a:r>
            <a:r>
              <a:rPr lang="en-US" dirty="0"/>
              <a:t> parameters (138ml)</a:t>
            </a:r>
          </a:p>
          <a:p>
            <a:pPr marL="342900" indent="-342900">
              <a:buAutoNum type="arabicPeriod"/>
            </a:pPr>
            <a:r>
              <a:rPr lang="en-US" b="1" dirty="0"/>
              <a:t>VGG19</a:t>
            </a:r>
            <a:r>
              <a:rPr lang="en-US" dirty="0"/>
              <a:t>: (16+3) – increased performance but may cause overfitting. </a:t>
            </a:r>
          </a:p>
          <a:p>
            <a:pPr marL="342900" indent="-342900">
              <a:buAutoNum type="arabicPeriod"/>
            </a:pPr>
            <a:r>
              <a:rPr lang="en-US" b="1" dirty="0"/>
              <a:t>ResNet50</a:t>
            </a:r>
            <a:r>
              <a:rPr lang="en-US" dirty="0"/>
              <a:t>: Deep residual network with 50 layers and residual blocks with skip connections – mitigating vanishing gradient problem. </a:t>
            </a:r>
            <a:r>
              <a:rPr lang="en-US" dirty="0">
                <a:sym typeface="Wingdings" panose="05000000000000000000" pitchFamily="2" charset="2"/>
              </a:rPr>
              <a:t> computationally very expensive</a:t>
            </a:r>
          </a:p>
          <a:p>
            <a:pPr marL="342900" indent="-342900"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DenseNet121</a:t>
            </a:r>
            <a:r>
              <a:rPr lang="en-US" dirty="0">
                <a:sym typeface="Wingdings" panose="05000000000000000000" pitchFamily="2" charset="2"/>
              </a:rPr>
              <a:t>: concatenates feature maps from </a:t>
            </a:r>
            <a:r>
              <a:rPr lang="en-US" dirty="0" err="1">
                <a:sym typeface="Wingdings" panose="05000000000000000000" pitchFamily="2" charset="2"/>
              </a:rPr>
              <a:t>preceeding</a:t>
            </a:r>
            <a:r>
              <a:rPr lang="en-US" dirty="0">
                <a:sym typeface="Wingdings" panose="05000000000000000000" pitchFamily="2" charset="2"/>
              </a:rPr>
              <a:t> layers – efficient use of parameters – less computations.</a:t>
            </a:r>
          </a:p>
          <a:p>
            <a:pPr marL="342900" indent="-342900"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InceptionV3</a:t>
            </a:r>
            <a:r>
              <a:rPr lang="en-US" dirty="0">
                <a:sym typeface="Wingdings" panose="05000000000000000000" pitchFamily="2" charset="2"/>
              </a:rPr>
              <a:t>: Inception modules – multiple CNN and pooling layers run in parallel and concatenate their outputs. </a:t>
            </a:r>
            <a:r>
              <a:rPr lang="en-US" dirty="0" err="1">
                <a:sym typeface="Wingdings" panose="05000000000000000000" pitchFamily="2" charset="2"/>
              </a:rPr>
              <a:t>Caputures</a:t>
            </a:r>
            <a:r>
              <a:rPr lang="en-US" dirty="0">
                <a:sym typeface="Wingdings" panose="05000000000000000000" pitchFamily="2" charset="2"/>
              </a:rPr>
              <a:t> multiscale features – manageable computational cost. Scalable. Hardware design difficult. </a:t>
            </a: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sym typeface="Wingdings" panose="05000000000000000000" pitchFamily="2" charset="2"/>
              </a:rPr>
              <a:t>GoogleNet</a:t>
            </a:r>
            <a:r>
              <a:rPr lang="en-US" b="1" dirty="0">
                <a:sym typeface="Wingdings" panose="05000000000000000000" pitchFamily="2" charset="2"/>
              </a:rPr>
              <a:t> (InceptionV1): </a:t>
            </a:r>
            <a:r>
              <a:rPr lang="en-US" dirty="0">
                <a:sym typeface="Wingdings" panose="05000000000000000000" pitchFamily="2" charset="2"/>
              </a:rPr>
              <a:t>22 layers – 9 inception modules - </a:t>
            </a:r>
            <a:endParaRPr lang="en-US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309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2ED4733-1381-3BCC-DCEB-A1F2C1923C4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408542-5FDB-9547-0D71-5F3109595EE1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86FED1-BC67-9600-3F78-C1775EC65D9E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932A5-44FE-191A-0925-5BAF23AA07E0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BE3DEA-EB07-9ABE-0ADA-5961C8F543B4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132DFB-A001-132F-6633-4E487987983C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80B707-5998-F720-11EF-2544E1943196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14758F-3B3C-04C2-4EFB-EE72950B7BE4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BBD201-0D99-A3D1-B5E0-CDC60BD4D0EE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FB1F38-C52E-8313-9DB6-B24D5DAA4D67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 descr="Cartoon of people sitting at a table with books&#10;&#10;Description automatically generated">
            <a:extLst>
              <a:ext uri="{FF2B5EF4-FFF2-40B4-BE49-F238E27FC236}">
                <a16:creationId xmlns:a16="http://schemas.microsoft.com/office/drawing/2014/main" id="{53686D5E-2FB0-C752-C035-B3741C70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00" y="2819184"/>
            <a:ext cx="4297645" cy="2761237"/>
          </a:xfrm>
          <a:prstGeom prst="rect">
            <a:avLst/>
          </a:prstGeom>
        </p:spPr>
      </p:pic>
      <p:pic>
        <p:nvPicPr>
          <p:cNvPr id="4" name="Picture 3" descr="A child sitting at a desk with a computer and papers on it&#10;&#10;Description automatically generated">
            <a:extLst>
              <a:ext uri="{FF2B5EF4-FFF2-40B4-BE49-F238E27FC236}">
                <a16:creationId xmlns:a16="http://schemas.microsoft.com/office/drawing/2014/main" id="{9D1169E7-37DC-CA3C-B7C6-89C11D54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64" y="2819184"/>
            <a:ext cx="4391970" cy="2761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BF6CE25-957F-22A5-A196-F4069150AADC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B89A6-4263-EBD5-12AE-388732976120}"/>
              </a:ext>
            </a:extLst>
          </p:cNvPr>
          <p:cNvSpPr txBox="1"/>
          <p:nvPr/>
        </p:nvSpPr>
        <p:spPr>
          <a:xfrm>
            <a:off x="2290000" y="1612065"/>
            <a:ext cx="64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system for detecting malpractice in online exams.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D9999-FCD7-F6D7-C5C3-F6001487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BB2D6-C2F5-093C-D2EF-1623CC42993A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40341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521000-4971-764E-E084-E952E8F6FE1E}"/>
              </a:ext>
            </a:extLst>
          </p:cNvPr>
          <p:cNvSpPr txBox="1"/>
          <p:nvPr/>
        </p:nvSpPr>
        <p:spPr>
          <a:xfrm>
            <a:off x="2231921" y="1171578"/>
            <a:ext cx="948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Malpractices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880E9-0A6A-B83C-E5ED-F2654523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94" y="2110658"/>
            <a:ext cx="10173753" cy="34619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56600B-3ACA-96D4-7532-555CFF64E38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1C9FD3-FF67-3C37-AFE3-4C9223567356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9CDEF8-DC24-CF67-8793-5725D28088C5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EC419-F85E-1AD1-0205-F95A2CD72B46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A136F6-7051-CACA-830C-72F6484DC163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44A1B-9B91-B626-2A7C-C5544C700379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7DDFA-69B1-4E7D-23BA-B4CE6110595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6D4EE5-6967-3001-AF89-6C72135232B2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B53B53-06FC-E77D-9BBC-5F7A0FD2E1D9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8F6AC-4F81-D40F-908E-C931FC574A0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A713C44-E252-E43D-791C-81EC13033F6B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F20F753-B52A-2316-6915-CE2706BF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26890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713C8F-B64A-4717-69D3-72102A91F6AE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26049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6600B-3ACA-96D4-7532-555CFF64E38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1C9FD3-FF67-3C37-AFE3-4C9223567356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9CDEF8-DC24-CF67-8793-5725D28088C5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EC419-F85E-1AD1-0205-F95A2CD72B46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A136F6-7051-CACA-830C-72F6484DC163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44A1B-9B91-B626-2A7C-C5544C700379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7DDFA-69B1-4E7D-23BA-B4CE6110595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6D4EE5-6967-3001-AF89-6C72135232B2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B53B53-06FC-E77D-9BBC-5F7A0FD2E1D9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8F6AC-4F81-D40F-908E-C931FC574A0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A713C44-E252-E43D-791C-81EC13033F6B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F20F753-B52A-2316-6915-CE2706BF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26890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36B52-68D6-8C3A-23E0-D0308A42B100}"/>
              </a:ext>
            </a:extLst>
          </p:cNvPr>
          <p:cNvGrpSpPr/>
          <p:nvPr/>
        </p:nvGrpSpPr>
        <p:grpSpPr>
          <a:xfrm>
            <a:off x="2395225" y="1486572"/>
            <a:ext cx="9134445" cy="4494417"/>
            <a:chOff x="1302327" y="1308604"/>
            <a:chExt cx="9940015" cy="479571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055F02-268B-666C-D663-7A672133D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45" r="11451" b="6094"/>
            <a:stretch/>
          </p:blipFill>
          <p:spPr>
            <a:xfrm>
              <a:off x="1302327" y="1308604"/>
              <a:ext cx="4032243" cy="29215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316AB4-E6B7-436C-C720-56EA8D675ABD}"/>
                </a:ext>
              </a:extLst>
            </p:cNvPr>
            <p:cNvSpPr txBox="1"/>
            <p:nvPr/>
          </p:nvSpPr>
          <p:spPr>
            <a:xfrm>
              <a:off x="1302327" y="4823519"/>
              <a:ext cx="4491675" cy="128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Examinee Details: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 : Yeturi Venkatesh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 No. 224102324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 : EE 390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B42BFD-DF0C-2AE0-35C8-6A65370A1575}"/>
                </a:ext>
              </a:extLst>
            </p:cNvPr>
            <p:cNvSpPr txBox="1"/>
            <p:nvPr/>
          </p:nvSpPr>
          <p:spPr>
            <a:xfrm>
              <a:off x="6750667" y="4823520"/>
              <a:ext cx="4491675" cy="128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Examinee Details: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 : Yeturi Venkatesh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 No. 224102324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 : EE 390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47B106-576F-0FD4-10CE-72E144D2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959" y="1308604"/>
              <a:ext cx="4491675" cy="292159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28BD53D-C16D-5E35-BDDD-5B45FC699E9D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8468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6600B-3ACA-96D4-7532-555CFF64E387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1C9FD3-FF67-3C37-AFE3-4C9223567356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9CDEF8-DC24-CF67-8793-5725D28088C5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EC419-F85E-1AD1-0205-F95A2CD72B46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A136F6-7051-CACA-830C-72F6484DC163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44A1B-9B91-B626-2A7C-C5544C700379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7DDFA-69B1-4E7D-23BA-B4CE61105955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6D4EE5-6967-3001-AF89-6C72135232B2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B53B53-06FC-E77D-9BBC-5F7A0FD2E1D9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8F6AC-4F81-D40F-908E-C931FC574A0E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A713C44-E252-E43D-791C-81EC13033F6B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Assistance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F20F753-B52A-2316-6915-CE2706BF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26890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A9BFCD-5AC8-2BE7-1B39-E1E2FA21C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501840"/>
              </p:ext>
            </p:extLst>
          </p:nvPr>
        </p:nvGraphicFramePr>
        <p:xfrm>
          <a:off x="2102069" y="1463913"/>
          <a:ext cx="9764111" cy="4964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AC9E9D-CBE9-5CA8-09A5-9094E48A2D0E}"/>
              </a:ext>
            </a:extLst>
          </p:cNvPr>
          <p:cNvSpPr txBox="1"/>
          <p:nvPr/>
        </p:nvSpPr>
        <p:spPr>
          <a:xfrm>
            <a:off x="2102069" y="3229636"/>
            <a:ext cx="3031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Referring to mobile phones, tabs, books or other material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pose and Eye gaze  are extracted to detect this kind of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FB857-0EA2-D37A-7D70-AD9EFEE60D35}"/>
              </a:ext>
            </a:extLst>
          </p:cNvPr>
          <p:cNvSpPr txBox="1"/>
          <p:nvPr/>
        </p:nvSpPr>
        <p:spPr>
          <a:xfrm>
            <a:off x="5468604" y="3237293"/>
            <a:ext cx="3031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Offline: Discussing with the people present in the room away from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Mouth state along with head pose and eye gaze are to be extracted to detect this kind of activity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FAB26B-C113-00E7-63DD-7544EB7967FC}"/>
              </a:ext>
            </a:extLst>
          </p:cNvPr>
          <p:cNvSpPr txBox="1"/>
          <p:nvPr/>
        </p:nvSpPr>
        <p:spPr>
          <a:xfrm>
            <a:off x="8812924" y="3237293"/>
            <a:ext cx="303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can be implemented to detect multiple logins observing MAC ID information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16621C-3369-C5FB-C43F-ED4146A79B41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08393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490DD-C890-D37B-BA87-8CEB67F06831}"/>
              </a:ext>
            </a:extLst>
          </p:cNvPr>
          <p:cNvSpPr txBox="1"/>
          <p:nvPr/>
        </p:nvSpPr>
        <p:spPr>
          <a:xfrm>
            <a:off x="6805844" y="1796731"/>
            <a:ext cx="5386156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 et al. proposed a system that captures eye gaze as the primary feature for malpractice detection, followed by head pose classification.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separate classification models are used for eye gaze and head pose classifications and achieved an accuracy of 96.04%.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Santhosh et al. worked on developing machine learning models for detecting laughter, eye gaze, and head pose.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A6589C-8842-FFB5-86AF-835D886FA42D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844E6-3732-6B2E-2D11-1EBA920B5C5E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40EF8E-27B4-A27D-7E37-A89D3559C0E7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6CBBD3-BB14-3821-1620-8972951DF49C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A16EFB-73B8-E790-7984-64FBD1AA0E1D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70C42-7D7D-1F4A-E9A4-D672C0E91D3A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F37A7-C032-1610-28A4-D634FC2F2B58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D59D12-A5B5-A4B0-DF1E-481F89C9A3D4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8400-4818-F695-03EE-2747125481C6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931C38-CD26-6FFB-935E-E0157D5044B2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70F13CD-7EF6-8982-250C-D00F312C86CD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Art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072F5-58B5-CFCC-1097-F0E747E7580A}"/>
              </a:ext>
            </a:extLst>
          </p:cNvPr>
          <p:cNvSpPr txBox="1"/>
          <p:nvPr/>
        </p:nvSpPr>
        <p:spPr>
          <a:xfrm>
            <a:off x="2047030" y="1796731"/>
            <a:ext cx="4648737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have worked on a fingerprint authentication system and transformed the verification process from verification of username and password to verification of examinee fingerprint.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Pooja et al. introduced two step biometric authentication which used fingerprint and face recognition using eigen faces.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70DCC-BEBF-0D91-2EC2-3F18A0A0E7E6}"/>
              </a:ext>
            </a:extLst>
          </p:cNvPr>
          <p:cNvSpPr txBox="1"/>
          <p:nvPr/>
        </p:nvSpPr>
        <p:spPr>
          <a:xfrm>
            <a:off x="2861963" y="1328574"/>
            <a:ext cx="323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 Detection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3C06E-B94E-F667-B74C-DE26405262FE}"/>
              </a:ext>
            </a:extLst>
          </p:cNvPr>
          <p:cNvSpPr txBox="1"/>
          <p:nvPr/>
        </p:nvSpPr>
        <p:spPr>
          <a:xfrm>
            <a:off x="7587891" y="1338337"/>
            <a:ext cx="3484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Assistance Detection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72D2DAB7-849B-89B9-009B-FD931BD8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DF2476-DAB9-DCF8-24B1-862CB4C77FE5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370004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0E9C9DD-F863-B92A-0FD6-AAE03579B067}"/>
              </a:ext>
            </a:extLst>
          </p:cNvPr>
          <p:cNvGrpSpPr/>
          <p:nvPr/>
        </p:nvGrpSpPr>
        <p:grpSpPr>
          <a:xfrm>
            <a:off x="2074598" y="1397398"/>
            <a:ext cx="10022808" cy="4355796"/>
            <a:chOff x="561109" y="1454727"/>
            <a:chExt cx="11069782" cy="47332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BDA840-721C-0669-F519-6D4E3CC120FA}"/>
                </a:ext>
              </a:extLst>
            </p:cNvPr>
            <p:cNvSpPr txBox="1"/>
            <p:nvPr/>
          </p:nvSpPr>
          <p:spPr>
            <a:xfrm>
              <a:off x="1430721" y="1454727"/>
              <a:ext cx="3571862" cy="43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Fingerprint Authentication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96586-0EE7-31D5-AEF9-B858F2EFC21E}"/>
                </a:ext>
              </a:extLst>
            </p:cNvPr>
            <p:cNvSpPr txBox="1"/>
            <p:nvPr/>
          </p:nvSpPr>
          <p:spPr>
            <a:xfrm>
              <a:off x="7535917" y="1454727"/>
              <a:ext cx="3225362" cy="43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Authentication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C0FD18-C9CC-DFAB-65B3-57F5DA76F039}"/>
                </a:ext>
              </a:extLst>
            </p:cNvPr>
            <p:cNvSpPr txBox="1"/>
            <p:nvPr/>
          </p:nvSpPr>
          <p:spPr>
            <a:xfrm>
              <a:off x="561109" y="2078182"/>
              <a:ext cx="5534891" cy="4109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Each examinee requires a supplementary fingerprint scanning device for authentication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Intermittent verification poses disruptions to examinees and thus isn't recommended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Fingerprints can be affected by factors like moisture, dirt, and any injury to the fingers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Hygiene concerns as it may cause potential spread of germs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Achieves high accuracy effortlessly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8F8B-D195-26E2-AE13-6A6124549396}"/>
                </a:ext>
              </a:extLst>
            </p:cNvPr>
            <p:cNvSpPr txBox="1"/>
            <p:nvPr/>
          </p:nvSpPr>
          <p:spPr>
            <a:xfrm>
              <a:off x="6096000" y="2078182"/>
              <a:ext cx="5534891" cy="4109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Doesn't necessitate additional hardware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Intermittent verification is viable due to the constant presence of an active camera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User- friendly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Achieves high accuracy through sophisticated machine learning algorithms and high-resolution cameras.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Challenging when the examinee wears glasses or a mask and during poor light conditions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87EBFB-378E-089C-BBE3-A19CA738EBA4}"/>
              </a:ext>
            </a:extLst>
          </p:cNvPr>
          <p:cNvGrpSpPr/>
          <p:nvPr/>
        </p:nvGrpSpPr>
        <p:grpSpPr>
          <a:xfrm>
            <a:off x="-3244" y="966945"/>
            <a:ext cx="1735225" cy="5852160"/>
            <a:chOff x="-3244" y="966945"/>
            <a:chExt cx="1735225" cy="5852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F9FC7E-F6B4-1271-8C14-6AEF88414363}"/>
                </a:ext>
              </a:extLst>
            </p:cNvPr>
            <p:cNvSpPr/>
            <p:nvPr/>
          </p:nvSpPr>
          <p:spPr>
            <a:xfrm>
              <a:off x="-638" y="966945"/>
              <a:ext cx="1732619" cy="58521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6EAF1-C37F-4A44-3DF9-689D3C08468F}"/>
                </a:ext>
              </a:extLst>
            </p:cNvPr>
            <p:cNvSpPr/>
            <p:nvPr/>
          </p:nvSpPr>
          <p:spPr>
            <a:xfrm>
              <a:off x="-3244" y="1796731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6D7DAA-B970-1D8B-E39B-3B84F45F8214}"/>
                </a:ext>
              </a:extLst>
            </p:cNvPr>
            <p:cNvSpPr/>
            <p:nvPr/>
          </p:nvSpPr>
          <p:spPr>
            <a:xfrm>
              <a:off x="-3244" y="3946088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AE829-926A-486C-386A-2C988CB2A1C5}"/>
                </a:ext>
              </a:extLst>
            </p:cNvPr>
            <p:cNvSpPr/>
            <p:nvPr/>
          </p:nvSpPr>
          <p:spPr>
            <a:xfrm>
              <a:off x="-3244" y="4662540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Architecture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66D353-E73F-9DF2-18A1-10B14A786DF7}"/>
                </a:ext>
              </a:extLst>
            </p:cNvPr>
            <p:cNvSpPr/>
            <p:nvPr/>
          </p:nvSpPr>
          <p:spPr>
            <a:xfrm>
              <a:off x="-3244" y="6095442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Limitations and Future Scope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36E117-EA3D-0E08-DA9D-72BA25E8936E}"/>
                </a:ext>
              </a:extLst>
            </p:cNvPr>
            <p:cNvSpPr/>
            <p:nvPr/>
          </p:nvSpPr>
          <p:spPr>
            <a:xfrm>
              <a:off x="-3244" y="1080279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554D61-04A9-CF05-78D2-F91BE4DFE4E4}"/>
                </a:ext>
              </a:extLst>
            </p:cNvPr>
            <p:cNvSpPr/>
            <p:nvPr/>
          </p:nvSpPr>
          <p:spPr>
            <a:xfrm>
              <a:off x="-3244" y="2513184"/>
              <a:ext cx="1735225" cy="61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Impersonation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43AE9C-9896-BDB6-B205-FAEBF2A569D1}"/>
                </a:ext>
              </a:extLst>
            </p:cNvPr>
            <p:cNvSpPr/>
            <p:nvPr/>
          </p:nvSpPr>
          <p:spPr>
            <a:xfrm>
              <a:off x="-3244" y="3229636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Assistance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D21DB-76DE-E8AD-7630-3686124AEBF7}"/>
                </a:ext>
              </a:extLst>
            </p:cNvPr>
            <p:cNvSpPr/>
            <p:nvPr/>
          </p:nvSpPr>
          <p:spPr>
            <a:xfrm>
              <a:off x="-3244" y="5378993"/>
              <a:ext cx="1735225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138AFA0-176E-84BD-1FB1-ED27DE3FD104}"/>
              </a:ext>
            </a:extLst>
          </p:cNvPr>
          <p:cNvSpPr txBox="1">
            <a:spLocks/>
          </p:cNvSpPr>
          <p:nvPr/>
        </p:nvSpPr>
        <p:spPr>
          <a:xfrm>
            <a:off x="0" y="241301"/>
            <a:ext cx="12192000" cy="6899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Authentication processes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310DA-E18A-6FFA-7358-3FECAFED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1108" y="6417058"/>
            <a:ext cx="1088234" cy="391548"/>
          </a:xfrm>
        </p:spPr>
        <p:txBody>
          <a:bodyPr/>
          <a:lstStyle/>
          <a:p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Slide: </a:t>
            </a:r>
            <a:fld id="{9FDC5D1F-51EF-47D0-884B-8AF87FC05190}" type="slidenum">
              <a:rPr lang="en-IN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9B387D-4CD0-A470-B571-9EC11C073D94}"/>
              </a:ext>
            </a:extLst>
          </p:cNvPr>
          <p:cNvSpPr/>
          <p:nvPr/>
        </p:nvSpPr>
        <p:spPr>
          <a:xfrm>
            <a:off x="4943793" y="6500829"/>
            <a:ext cx="2304413" cy="307777"/>
          </a:xfrm>
          <a:prstGeom prst="rect">
            <a:avLst/>
          </a:prstGeom>
          <a:noFill/>
          <a:effectLst>
            <a:softEdge rad="203200"/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Yeturi Venkatesh, 224102324</a:t>
            </a:r>
          </a:p>
        </p:txBody>
      </p:sp>
    </p:spTree>
    <p:extLst>
      <p:ext uri="{BB962C8B-B14F-4D97-AF65-F5344CB8AC3E}">
        <p14:creationId xmlns:p14="http://schemas.microsoft.com/office/powerpoint/2010/main" val="114700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9240</TotalTime>
  <Words>2547</Words>
  <Application>Microsoft Office PowerPoint</Application>
  <PresentationFormat>Widescreen</PresentationFormat>
  <Paragraphs>474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YETURI VENKATESH</dc:creator>
  <cp:lastModifiedBy>YETURI VENKATESH</cp:lastModifiedBy>
  <cp:revision>16</cp:revision>
  <dcterms:created xsi:type="dcterms:W3CDTF">2024-05-07T09:30:05Z</dcterms:created>
  <dcterms:modified xsi:type="dcterms:W3CDTF">2024-05-15T06:34:31Z</dcterms:modified>
</cp:coreProperties>
</file>